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0" r:id="rId3"/>
    <p:sldId id="257" r:id="rId4"/>
    <p:sldId id="261" r:id="rId5"/>
    <p:sldId id="262" r:id="rId6"/>
    <p:sldId id="265" r:id="rId7"/>
    <p:sldId id="266" r:id="rId8"/>
    <p:sldId id="267" r:id="rId9"/>
    <p:sldId id="268" r:id="rId10"/>
    <p:sldId id="285" r:id="rId11"/>
    <p:sldId id="272" r:id="rId12"/>
    <p:sldId id="269" r:id="rId13"/>
    <p:sldId id="281" r:id="rId14"/>
    <p:sldId id="270" r:id="rId15"/>
    <p:sldId id="271" r:id="rId16"/>
    <p:sldId id="273" r:id="rId17"/>
    <p:sldId id="274" r:id="rId18"/>
    <p:sldId id="275" r:id="rId19"/>
    <p:sldId id="277" r:id="rId20"/>
    <p:sldId id="279" r:id="rId21"/>
    <p:sldId id="278" r:id="rId22"/>
    <p:sldId id="283" r:id="rId23"/>
    <p:sldId id="280" r:id="rId24"/>
    <p:sldId id="258" r:id="rId25"/>
    <p:sldId id="263" r:id="rId26"/>
    <p:sldId id="264" r:id="rId27"/>
    <p:sldId id="282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A3CC72-23BF-487E-926F-B4928BD956A6}" type="doc">
      <dgm:prSet loTypeId="urn:microsoft.com/office/officeart/2005/8/layout/hList7#2" loCatId="process" qsTypeId="urn:microsoft.com/office/officeart/2005/8/quickstyle/simple1" qsCatId="simple" csTypeId="urn:microsoft.com/office/officeart/2005/8/colors/accent1_2" csCatId="accent1" phldr="1"/>
      <dgm:spPr/>
    </dgm:pt>
    <dgm:pt modelId="{C5B60404-C3BC-467B-89FC-C6E5AE59A73C}">
      <dgm:prSet phldrT="[Text]" custT="1"/>
      <dgm:spPr/>
      <dgm:t>
        <a:bodyPr/>
        <a:lstStyle/>
        <a:p>
          <a:pPr algn="ctr"/>
          <a:endParaRPr lang="en-US" sz="1050" b="1" dirty="0" smtClean="0">
            <a:solidFill>
              <a:srgbClr val="FFC000"/>
            </a:solidFill>
          </a:endParaRPr>
        </a:p>
        <a:p>
          <a:pPr algn="ctr"/>
          <a:r>
            <a:rPr lang="en-US" sz="1050" b="1" u="sng" dirty="0" err="1" smtClean="0">
              <a:solidFill>
                <a:srgbClr val="FFC000"/>
              </a:solidFill>
            </a:rPr>
            <a:t>Iventaire</a:t>
          </a:r>
          <a:r>
            <a:rPr lang="en-US" sz="1050" b="1" u="sng" dirty="0" smtClean="0">
              <a:solidFill>
                <a:srgbClr val="FFC000"/>
              </a:solidFill>
            </a:rPr>
            <a:t> </a:t>
          </a:r>
          <a:r>
            <a:rPr lang="en-US" sz="1050" b="1" u="sng" dirty="0" err="1" smtClean="0">
              <a:solidFill>
                <a:srgbClr val="FFC000"/>
              </a:solidFill>
            </a:rPr>
            <a:t>qualitatif</a:t>
          </a:r>
          <a:r>
            <a:rPr lang="en-US" sz="1050" b="1" u="sng" dirty="0" smtClean="0">
              <a:solidFill>
                <a:srgbClr val="FFC000"/>
              </a:solidFill>
            </a:rPr>
            <a:t> et </a:t>
          </a:r>
          <a:r>
            <a:rPr lang="en-US" sz="1050" b="1" u="sng" dirty="0" err="1" smtClean="0">
              <a:solidFill>
                <a:srgbClr val="FFC000"/>
              </a:solidFill>
            </a:rPr>
            <a:t>qualitatif</a:t>
          </a:r>
          <a:r>
            <a:rPr lang="en-US" sz="1050" b="1" u="sng" dirty="0" smtClean="0">
              <a:solidFill>
                <a:srgbClr val="FFC000"/>
              </a:solidFill>
            </a:rPr>
            <a:t>:</a:t>
          </a:r>
        </a:p>
        <a:p>
          <a:pPr algn="l"/>
          <a:r>
            <a:rPr lang="en-US" sz="1050" dirty="0" smtClean="0"/>
            <a:t>- Identification des </a:t>
          </a:r>
          <a:r>
            <a:rPr lang="en-US" sz="1050" dirty="0" err="1" smtClean="0"/>
            <a:t>germes</a:t>
          </a:r>
          <a:r>
            <a:rPr lang="en-US" sz="1050" dirty="0" smtClean="0"/>
            <a:t>     </a:t>
          </a:r>
        </a:p>
        <a:p>
          <a:pPr algn="l"/>
          <a:r>
            <a:rPr lang="en-US" sz="1050" dirty="0" smtClean="0"/>
            <a:t>    </a:t>
          </a:r>
          <a:r>
            <a:rPr lang="en-US" sz="1050" dirty="0" err="1" smtClean="0"/>
            <a:t>potentiels</a:t>
          </a:r>
          <a:endParaRPr lang="en-US" sz="1050" dirty="0" smtClean="0"/>
        </a:p>
        <a:p>
          <a:pPr algn="l"/>
          <a:r>
            <a:rPr lang="en-US" sz="1050" dirty="0" smtClean="0"/>
            <a:t>- </a:t>
          </a:r>
          <a:r>
            <a:rPr lang="en-US" sz="1050" dirty="0" err="1" smtClean="0"/>
            <a:t>Reservaoires</a:t>
          </a:r>
          <a:r>
            <a:rPr lang="en-US" sz="1050" dirty="0" smtClean="0"/>
            <a:t> de </a:t>
          </a:r>
          <a:r>
            <a:rPr lang="en-US" sz="1050" dirty="0" err="1" smtClean="0"/>
            <a:t>germes</a:t>
          </a:r>
          <a:endParaRPr lang="en-US" sz="1050" dirty="0" smtClean="0"/>
        </a:p>
        <a:p>
          <a:pPr algn="l"/>
          <a:r>
            <a:rPr lang="en-US" sz="1050" dirty="0" smtClean="0"/>
            <a:t>- Modes </a:t>
          </a:r>
          <a:r>
            <a:rPr lang="en-US" sz="1050" dirty="0" err="1" smtClean="0"/>
            <a:t>d’expositions</a:t>
          </a:r>
          <a:endParaRPr lang="en-US" sz="1050" dirty="0" smtClean="0"/>
        </a:p>
        <a:p>
          <a:pPr algn="l"/>
          <a:r>
            <a:rPr lang="en-US" sz="1050" dirty="0" smtClean="0"/>
            <a:t>- Modes de transmission</a:t>
          </a:r>
        </a:p>
        <a:p>
          <a:pPr algn="l"/>
          <a:r>
            <a:rPr lang="en-US" sz="1050" dirty="0" smtClean="0"/>
            <a:t>- Modes de contamination</a:t>
          </a:r>
        </a:p>
        <a:p>
          <a:pPr algn="l"/>
          <a:r>
            <a:rPr lang="en-US" sz="1050" dirty="0" smtClean="0"/>
            <a:t>- </a:t>
          </a:r>
          <a:r>
            <a:rPr lang="en-US" sz="1050" dirty="0" err="1" smtClean="0"/>
            <a:t>Postes</a:t>
          </a:r>
          <a:r>
            <a:rPr lang="en-US" sz="1050" dirty="0" smtClean="0"/>
            <a:t> </a:t>
          </a:r>
          <a:r>
            <a:rPr lang="en-US" sz="1050" dirty="0" err="1" smtClean="0"/>
            <a:t>où</a:t>
          </a:r>
          <a:r>
            <a:rPr lang="en-US" sz="1050" dirty="0" smtClean="0"/>
            <a:t> </a:t>
          </a:r>
          <a:r>
            <a:rPr lang="en-US" sz="1050" dirty="0" err="1" smtClean="0"/>
            <a:t>l’exposition</a:t>
          </a:r>
          <a:r>
            <a:rPr lang="en-US" sz="1050" dirty="0" smtClean="0"/>
            <a:t> </a:t>
          </a:r>
          <a:r>
            <a:rPr lang="en-US" sz="1050" dirty="0" err="1" smtClean="0"/>
            <a:t>est</a:t>
          </a:r>
          <a:r>
            <a:rPr lang="en-US" sz="1050" dirty="0" smtClean="0"/>
            <a:t> possible</a:t>
          </a:r>
        </a:p>
        <a:p>
          <a:pPr algn="l"/>
          <a:r>
            <a:rPr lang="en-US" sz="1050" dirty="0" smtClean="0"/>
            <a:t>- </a:t>
          </a:r>
          <a:r>
            <a:rPr lang="en-US" sz="1050" dirty="0" err="1" smtClean="0"/>
            <a:t>Nombre</a:t>
          </a:r>
          <a:r>
            <a:rPr lang="en-US" sz="1050" dirty="0" smtClean="0"/>
            <a:t> de </a:t>
          </a:r>
          <a:r>
            <a:rPr lang="en-US" sz="1050" dirty="0" err="1" smtClean="0"/>
            <a:t>personnes</a:t>
          </a:r>
          <a:r>
            <a:rPr lang="en-US" sz="1050" dirty="0" smtClean="0"/>
            <a:t> </a:t>
          </a:r>
          <a:r>
            <a:rPr lang="en-US" sz="1050" dirty="0" err="1" smtClean="0"/>
            <a:t>exposées</a:t>
          </a:r>
          <a:endParaRPr lang="en-US" sz="1050" dirty="0" smtClean="0"/>
        </a:p>
        <a:p>
          <a:pPr algn="l"/>
          <a:r>
            <a:rPr lang="en-US" sz="1050" dirty="0" smtClean="0"/>
            <a:t>- </a:t>
          </a:r>
          <a:r>
            <a:rPr lang="en-US" sz="1050" dirty="0" err="1" smtClean="0"/>
            <a:t>Durée</a:t>
          </a:r>
          <a:r>
            <a:rPr lang="en-US" sz="1050" dirty="0" smtClean="0"/>
            <a:t> de </a:t>
          </a:r>
          <a:r>
            <a:rPr lang="en-US" sz="1050" dirty="0" err="1" smtClean="0"/>
            <a:t>l’exposition</a:t>
          </a:r>
          <a:r>
            <a:rPr lang="en-US" sz="1050" dirty="0" smtClean="0"/>
            <a:t> par rapport au temps de travail</a:t>
          </a:r>
          <a:endParaRPr lang="en-US" sz="1050" dirty="0"/>
        </a:p>
      </dgm:t>
    </dgm:pt>
    <dgm:pt modelId="{0BDF0EDC-DE03-4658-AC2B-C028EBC4BFCB}" type="parTrans" cxnId="{168EE8CF-1FCF-432C-8E25-D0F5EE18369F}">
      <dgm:prSet/>
      <dgm:spPr/>
      <dgm:t>
        <a:bodyPr/>
        <a:lstStyle/>
        <a:p>
          <a:endParaRPr lang="en-US"/>
        </a:p>
      </dgm:t>
    </dgm:pt>
    <dgm:pt modelId="{8A5298CE-E348-4C28-BDA7-510F89A58676}" type="sibTrans" cxnId="{168EE8CF-1FCF-432C-8E25-D0F5EE18369F}">
      <dgm:prSet/>
      <dgm:spPr/>
      <dgm:t>
        <a:bodyPr/>
        <a:lstStyle/>
        <a:p>
          <a:endParaRPr lang="en-US"/>
        </a:p>
      </dgm:t>
    </dgm:pt>
    <dgm:pt modelId="{8E782346-8D92-4C37-9E52-F2A506A0D4E0}">
      <dgm:prSet phldrT="[Text]"/>
      <dgm:spPr/>
      <dgm:t>
        <a:bodyPr/>
        <a:lstStyle/>
        <a:p>
          <a:pPr algn="ctr"/>
          <a:r>
            <a:rPr lang="fr-FR" b="1" u="sng" dirty="0" smtClean="0">
              <a:solidFill>
                <a:srgbClr val="FFC000"/>
              </a:solidFill>
            </a:rPr>
            <a:t>Plan d’action </a:t>
          </a:r>
          <a:endParaRPr lang="en-US" b="1" u="sng" dirty="0" smtClean="0">
            <a:solidFill>
              <a:srgbClr val="FFC000"/>
            </a:solidFill>
          </a:endParaRPr>
        </a:p>
        <a:p>
          <a:pPr algn="l"/>
          <a:r>
            <a:rPr lang="en-US" dirty="0" smtClean="0"/>
            <a:t>=&gt;Information, formation et </a:t>
          </a:r>
          <a:r>
            <a:rPr lang="en-US" dirty="0" err="1" smtClean="0"/>
            <a:t>sensibilisation</a:t>
          </a:r>
          <a:r>
            <a:rPr lang="en-US" dirty="0" smtClean="0"/>
            <a:t> du personnel</a:t>
          </a:r>
          <a:endParaRPr lang="en-US" dirty="0"/>
        </a:p>
      </dgm:t>
    </dgm:pt>
    <dgm:pt modelId="{DF75ACAF-D107-4A87-B11A-E8E0C801DA4F}" type="parTrans" cxnId="{C738AFAD-C8A4-480A-ADA4-5B9BF2E115B5}">
      <dgm:prSet/>
      <dgm:spPr/>
      <dgm:t>
        <a:bodyPr/>
        <a:lstStyle/>
        <a:p>
          <a:endParaRPr lang="en-US"/>
        </a:p>
      </dgm:t>
    </dgm:pt>
    <dgm:pt modelId="{6AA2688D-2749-4760-8FBB-25BC1D49CB7A}" type="sibTrans" cxnId="{C738AFAD-C8A4-480A-ADA4-5B9BF2E115B5}">
      <dgm:prSet/>
      <dgm:spPr/>
      <dgm:t>
        <a:bodyPr/>
        <a:lstStyle/>
        <a:p>
          <a:endParaRPr lang="en-US"/>
        </a:p>
      </dgm:t>
    </dgm:pt>
    <dgm:pt modelId="{9DFA4495-1F11-4B76-847C-6362E0E50609}">
      <dgm:prSet phldrT="[Text]"/>
      <dgm:spPr/>
      <dgm:t>
        <a:bodyPr/>
        <a:lstStyle/>
        <a:p>
          <a:pPr algn="ctr"/>
          <a:r>
            <a:rPr lang="fr-FR" b="1" u="sng" dirty="0" smtClean="0">
              <a:solidFill>
                <a:srgbClr val="FFC000"/>
              </a:solidFill>
            </a:rPr>
            <a:t>Plan d’action </a:t>
          </a:r>
          <a:endParaRPr lang="en-US" b="1" u="sng" dirty="0" smtClean="0">
            <a:solidFill>
              <a:srgbClr val="FFC000"/>
            </a:solidFill>
          </a:endParaRPr>
        </a:p>
        <a:p>
          <a:pPr algn="l"/>
          <a:r>
            <a:rPr lang="en-US" dirty="0" smtClean="0"/>
            <a:t>=&gt; </a:t>
          </a:r>
          <a:r>
            <a:rPr lang="en-US" dirty="0" err="1" smtClean="0"/>
            <a:t>Eliminer</a:t>
          </a:r>
          <a:r>
            <a:rPr lang="en-US" dirty="0" smtClean="0"/>
            <a:t>/</a:t>
          </a:r>
          <a:r>
            <a:rPr lang="en-US" dirty="0" err="1" smtClean="0"/>
            <a:t>Subsitituer</a:t>
          </a:r>
          <a:r>
            <a:rPr lang="en-US" dirty="0" smtClean="0"/>
            <a:t> les </a:t>
          </a:r>
          <a:r>
            <a:rPr lang="en-US" dirty="0" err="1" smtClean="0"/>
            <a:t>risques</a:t>
          </a:r>
          <a:r>
            <a:rPr lang="en-US" dirty="0" smtClean="0"/>
            <a:t> </a:t>
          </a:r>
        </a:p>
        <a:p>
          <a:pPr algn="l"/>
          <a:r>
            <a:rPr lang="en-US" dirty="0" smtClean="0"/>
            <a:t>=&gt; Surveillance </a:t>
          </a:r>
          <a:r>
            <a:rPr lang="en-US" dirty="0" err="1" smtClean="0"/>
            <a:t>medicale</a:t>
          </a:r>
          <a:endParaRPr lang="en-US" dirty="0" smtClean="0"/>
        </a:p>
        <a:p>
          <a:pPr algn="l"/>
          <a:r>
            <a:rPr lang="en-US" dirty="0" smtClean="0"/>
            <a:t>=&gt; Vaccinations </a:t>
          </a:r>
          <a:endParaRPr lang="en-US" dirty="0"/>
        </a:p>
      </dgm:t>
    </dgm:pt>
    <dgm:pt modelId="{215E7DB2-7E0E-4E08-8E24-E005FC46E6A3}" type="parTrans" cxnId="{20C16637-C8F3-47FB-8E98-B4CB52719F04}">
      <dgm:prSet/>
      <dgm:spPr/>
      <dgm:t>
        <a:bodyPr/>
        <a:lstStyle/>
        <a:p>
          <a:endParaRPr lang="en-US"/>
        </a:p>
      </dgm:t>
    </dgm:pt>
    <dgm:pt modelId="{4DC03DC1-E42D-4713-B5EF-129A7FB07B9B}" type="sibTrans" cxnId="{20C16637-C8F3-47FB-8E98-B4CB52719F04}">
      <dgm:prSet/>
      <dgm:spPr/>
      <dgm:t>
        <a:bodyPr/>
        <a:lstStyle/>
        <a:p>
          <a:endParaRPr lang="en-US"/>
        </a:p>
      </dgm:t>
    </dgm:pt>
    <dgm:pt modelId="{B1273678-8281-44FB-ABBC-D405115FAD76}" type="pres">
      <dgm:prSet presAssocID="{CAA3CC72-23BF-487E-926F-B4928BD956A6}" presName="Name0" presStyleCnt="0">
        <dgm:presLayoutVars>
          <dgm:dir/>
          <dgm:resizeHandles val="exact"/>
        </dgm:presLayoutVars>
      </dgm:prSet>
      <dgm:spPr/>
    </dgm:pt>
    <dgm:pt modelId="{C13DCED1-3A5B-410C-A1A6-D3DBAE072F26}" type="pres">
      <dgm:prSet presAssocID="{CAA3CC72-23BF-487E-926F-B4928BD956A6}" presName="fgShape" presStyleLbl="fgShp" presStyleIdx="0" presStyleCnt="1" custScaleY="58333" custLinFactNeighborY="41667"/>
      <dgm:spPr/>
    </dgm:pt>
    <dgm:pt modelId="{0AEB22F6-E29F-4933-BBDE-C8C20BEC76FA}" type="pres">
      <dgm:prSet presAssocID="{CAA3CC72-23BF-487E-926F-B4928BD956A6}" presName="linComp" presStyleCnt="0"/>
      <dgm:spPr/>
    </dgm:pt>
    <dgm:pt modelId="{66B8FCBF-E158-47D5-8AAD-07293A6ECA75}" type="pres">
      <dgm:prSet presAssocID="{C5B60404-C3BC-467B-89FC-C6E5AE59A73C}" presName="compNode" presStyleCnt="0"/>
      <dgm:spPr/>
    </dgm:pt>
    <dgm:pt modelId="{09530388-EDB6-40FD-A025-6EABD57A4019}" type="pres">
      <dgm:prSet presAssocID="{C5B60404-C3BC-467B-89FC-C6E5AE59A73C}" presName="bkgdShape" presStyleLbl="node1" presStyleIdx="0" presStyleCnt="3"/>
      <dgm:spPr/>
      <dgm:t>
        <a:bodyPr/>
        <a:lstStyle/>
        <a:p>
          <a:endParaRPr lang="en-US"/>
        </a:p>
      </dgm:t>
    </dgm:pt>
    <dgm:pt modelId="{64CDD95B-14BE-4835-BFCA-20956F56BE42}" type="pres">
      <dgm:prSet presAssocID="{C5B60404-C3BC-467B-89FC-C6E5AE59A73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F274A4-6341-4986-A463-54184A142FA2}" type="pres">
      <dgm:prSet presAssocID="{C5B60404-C3BC-467B-89FC-C6E5AE59A73C}" presName="invisiNode" presStyleLbl="node1" presStyleIdx="0" presStyleCnt="3"/>
      <dgm:spPr/>
    </dgm:pt>
    <dgm:pt modelId="{0203C19C-95A2-4133-AD45-51D52C61CF61}" type="pres">
      <dgm:prSet presAssocID="{C5B60404-C3BC-467B-89FC-C6E5AE59A73C}" presName="imagNode" presStyleLbl="fgImgPlace1" presStyleIdx="0" presStyleCnt="3" custScaleX="89153" custScaleY="94745" custLinFactNeighborY="-1689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29CFE12-AF48-49C0-AAD5-8BB09AF56920}" type="pres">
      <dgm:prSet presAssocID="{8A5298CE-E348-4C28-BDA7-510F89A5867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147B204-9523-4014-A12A-C459FCCD67C7}" type="pres">
      <dgm:prSet presAssocID="{8E782346-8D92-4C37-9E52-F2A506A0D4E0}" presName="compNode" presStyleCnt="0"/>
      <dgm:spPr/>
    </dgm:pt>
    <dgm:pt modelId="{6C9A5AF2-6F39-4B35-B5CE-43FF28BE08F9}" type="pres">
      <dgm:prSet presAssocID="{8E782346-8D92-4C37-9E52-F2A506A0D4E0}" presName="bkgdShape" presStyleLbl="node1" presStyleIdx="1" presStyleCnt="3"/>
      <dgm:spPr/>
      <dgm:t>
        <a:bodyPr/>
        <a:lstStyle/>
        <a:p>
          <a:endParaRPr lang="en-US"/>
        </a:p>
      </dgm:t>
    </dgm:pt>
    <dgm:pt modelId="{A1E3DA94-8B1C-4DBB-92BE-8CED9256A31C}" type="pres">
      <dgm:prSet presAssocID="{8E782346-8D92-4C37-9E52-F2A506A0D4E0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F3734-35C9-4B3D-B408-D07685057FA4}" type="pres">
      <dgm:prSet presAssocID="{8E782346-8D92-4C37-9E52-F2A506A0D4E0}" presName="invisiNode" presStyleLbl="node1" presStyleIdx="1" presStyleCnt="3"/>
      <dgm:spPr/>
    </dgm:pt>
    <dgm:pt modelId="{E6BBB39A-749C-4E73-A8E9-6B42F185AB23}" type="pres">
      <dgm:prSet presAssocID="{8E782346-8D92-4C37-9E52-F2A506A0D4E0}" presName="imagNode" presStyleLbl="fgImgPlace1" presStyleIdx="1" presStyleCnt="3" custLinFactNeighborY="-1426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7F35FE5-77E6-4722-B96D-DE4F960D1C5E}" type="pres">
      <dgm:prSet presAssocID="{6AA2688D-2749-4760-8FBB-25BC1D49CB7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EF47372-63E9-47DC-97E3-117CD23000B6}" type="pres">
      <dgm:prSet presAssocID="{9DFA4495-1F11-4B76-847C-6362E0E50609}" presName="compNode" presStyleCnt="0"/>
      <dgm:spPr/>
    </dgm:pt>
    <dgm:pt modelId="{99033C2F-FC2B-43E5-996C-462416AE1A67}" type="pres">
      <dgm:prSet presAssocID="{9DFA4495-1F11-4B76-847C-6362E0E50609}" presName="bkgdShape" presStyleLbl="node1" presStyleIdx="2" presStyleCnt="3"/>
      <dgm:spPr/>
      <dgm:t>
        <a:bodyPr/>
        <a:lstStyle/>
        <a:p>
          <a:endParaRPr lang="en-US"/>
        </a:p>
      </dgm:t>
    </dgm:pt>
    <dgm:pt modelId="{9ACCE766-4D8C-473A-BD5F-3965B403FF67}" type="pres">
      <dgm:prSet presAssocID="{9DFA4495-1F11-4B76-847C-6362E0E50609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F2824-4114-4027-A8DD-6F037F6FC52E}" type="pres">
      <dgm:prSet presAssocID="{9DFA4495-1F11-4B76-847C-6362E0E50609}" presName="invisiNode" presStyleLbl="node1" presStyleIdx="2" presStyleCnt="3"/>
      <dgm:spPr/>
    </dgm:pt>
    <dgm:pt modelId="{27150C23-C437-41DD-9B80-C450D2D114E2}" type="pres">
      <dgm:prSet presAssocID="{9DFA4495-1F11-4B76-847C-6362E0E50609}" presName="imagNode" presStyleLbl="fgImgPlace1" presStyleIdx="2" presStyleCnt="3" custLinFactNeighborY="-1801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955E0528-1516-420B-939A-90A8350175AA}" type="presOf" srcId="{6AA2688D-2749-4760-8FBB-25BC1D49CB7A}" destId="{D7F35FE5-77E6-4722-B96D-DE4F960D1C5E}" srcOrd="0" destOrd="0" presId="urn:microsoft.com/office/officeart/2005/8/layout/hList7#2"/>
    <dgm:cxn modelId="{492508A5-5A86-4346-8767-C17A0B0DAB9B}" type="presOf" srcId="{C5B60404-C3BC-467B-89FC-C6E5AE59A73C}" destId="{64CDD95B-14BE-4835-BFCA-20956F56BE42}" srcOrd="1" destOrd="0" presId="urn:microsoft.com/office/officeart/2005/8/layout/hList7#2"/>
    <dgm:cxn modelId="{D10433F1-83D7-4598-9638-B0A1C415B8A1}" type="presOf" srcId="{8A5298CE-E348-4C28-BDA7-510F89A58676}" destId="{A29CFE12-AF48-49C0-AAD5-8BB09AF56920}" srcOrd="0" destOrd="0" presId="urn:microsoft.com/office/officeart/2005/8/layout/hList7#2"/>
    <dgm:cxn modelId="{B564024F-38E0-4946-9579-73A277159796}" type="presOf" srcId="{9DFA4495-1F11-4B76-847C-6362E0E50609}" destId="{9ACCE766-4D8C-473A-BD5F-3965B403FF67}" srcOrd="1" destOrd="0" presId="urn:microsoft.com/office/officeart/2005/8/layout/hList7#2"/>
    <dgm:cxn modelId="{D7BC0226-8312-4CB8-BBF7-9A5F32B91AFD}" type="presOf" srcId="{8E782346-8D92-4C37-9E52-F2A506A0D4E0}" destId="{A1E3DA94-8B1C-4DBB-92BE-8CED9256A31C}" srcOrd="1" destOrd="0" presId="urn:microsoft.com/office/officeart/2005/8/layout/hList7#2"/>
    <dgm:cxn modelId="{20C16637-C8F3-47FB-8E98-B4CB52719F04}" srcId="{CAA3CC72-23BF-487E-926F-B4928BD956A6}" destId="{9DFA4495-1F11-4B76-847C-6362E0E50609}" srcOrd="2" destOrd="0" parTransId="{215E7DB2-7E0E-4E08-8E24-E005FC46E6A3}" sibTransId="{4DC03DC1-E42D-4713-B5EF-129A7FB07B9B}"/>
    <dgm:cxn modelId="{028DC1B2-47B5-489F-AAC4-C246CFB6496A}" type="presOf" srcId="{CAA3CC72-23BF-487E-926F-B4928BD956A6}" destId="{B1273678-8281-44FB-ABBC-D405115FAD76}" srcOrd="0" destOrd="0" presId="urn:microsoft.com/office/officeart/2005/8/layout/hList7#2"/>
    <dgm:cxn modelId="{A8D71F42-0378-4A97-8931-3AABBD495242}" type="presOf" srcId="{C5B60404-C3BC-467B-89FC-C6E5AE59A73C}" destId="{09530388-EDB6-40FD-A025-6EABD57A4019}" srcOrd="0" destOrd="0" presId="urn:microsoft.com/office/officeart/2005/8/layout/hList7#2"/>
    <dgm:cxn modelId="{8018ADA4-3AEA-4166-B4A6-F93EA559BAD9}" type="presOf" srcId="{8E782346-8D92-4C37-9E52-F2A506A0D4E0}" destId="{6C9A5AF2-6F39-4B35-B5CE-43FF28BE08F9}" srcOrd="0" destOrd="0" presId="urn:microsoft.com/office/officeart/2005/8/layout/hList7#2"/>
    <dgm:cxn modelId="{316D8813-7095-48E0-AF93-D76FDB753044}" type="presOf" srcId="{9DFA4495-1F11-4B76-847C-6362E0E50609}" destId="{99033C2F-FC2B-43E5-996C-462416AE1A67}" srcOrd="0" destOrd="0" presId="urn:microsoft.com/office/officeart/2005/8/layout/hList7#2"/>
    <dgm:cxn modelId="{168EE8CF-1FCF-432C-8E25-D0F5EE18369F}" srcId="{CAA3CC72-23BF-487E-926F-B4928BD956A6}" destId="{C5B60404-C3BC-467B-89FC-C6E5AE59A73C}" srcOrd="0" destOrd="0" parTransId="{0BDF0EDC-DE03-4658-AC2B-C028EBC4BFCB}" sibTransId="{8A5298CE-E348-4C28-BDA7-510F89A58676}"/>
    <dgm:cxn modelId="{C738AFAD-C8A4-480A-ADA4-5B9BF2E115B5}" srcId="{CAA3CC72-23BF-487E-926F-B4928BD956A6}" destId="{8E782346-8D92-4C37-9E52-F2A506A0D4E0}" srcOrd="1" destOrd="0" parTransId="{DF75ACAF-D107-4A87-B11A-E8E0C801DA4F}" sibTransId="{6AA2688D-2749-4760-8FBB-25BC1D49CB7A}"/>
    <dgm:cxn modelId="{A2262D79-2361-4CB0-9AAA-7430697C0BD5}" type="presParOf" srcId="{B1273678-8281-44FB-ABBC-D405115FAD76}" destId="{C13DCED1-3A5B-410C-A1A6-D3DBAE072F26}" srcOrd="0" destOrd="0" presId="urn:microsoft.com/office/officeart/2005/8/layout/hList7#2"/>
    <dgm:cxn modelId="{C2A0CBD1-8CC5-466A-9CB4-7C3CA7666765}" type="presParOf" srcId="{B1273678-8281-44FB-ABBC-D405115FAD76}" destId="{0AEB22F6-E29F-4933-BBDE-C8C20BEC76FA}" srcOrd="1" destOrd="0" presId="urn:microsoft.com/office/officeart/2005/8/layout/hList7#2"/>
    <dgm:cxn modelId="{A883265F-F4A6-4F95-B7AB-127C99BE2F49}" type="presParOf" srcId="{0AEB22F6-E29F-4933-BBDE-C8C20BEC76FA}" destId="{66B8FCBF-E158-47D5-8AAD-07293A6ECA75}" srcOrd="0" destOrd="0" presId="urn:microsoft.com/office/officeart/2005/8/layout/hList7#2"/>
    <dgm:cxn modelId="{8346DD8D-2ADA-4945-8E8A-F904B626E0CE}" type="presParOf" srcId="{66B8FCBF-E158-47D5-8AAD-07293A6ECA75}" destId="{09530388-EDB6-40FD-A025-6EABD57A4019}" srcOrd="0" destOrd="0" presId="urn:microsoft.com/office/officeart/2005/8/layout/hList7#2"/>
    <dgm:cxn modelId="{1D289BC5-03D3-4224-99DD-DEB2F9FEE36B}" type="presParOf" srcId="{66B8FCBF-E158-47D5-8AAD-07293A6ECA75}" destId="{64CDD95B-14BE-4835-BFCA-20956F56BE42}" srcOrd="1" destOrd="0" presId="urn:microsoft.com/office/officeart/2005/8/layout/hList7#2"/>
    <dgm:cxn modelId="{15BBBA3E-83CC-402E-9FAD-F5006D181D50}" type="presParOf" srcId="{66B8FCBF-E158-47D5-8AAD-07293A6ECA75}" destId="{D5F274A4-6341-4986-A463-54184A142FA2}" srcOrd="2" destOrd="0" presId="urn:microsoft.com/office/officeart/2005/8/layout/hList7#2"/>
    <dgm:cxn modelId="{25CEBC9F-8826-42F4-BF24-D5FDE5F5F5F5}" type="presParOf" srcId="{66B8FCBF-E158-47D5-8AAD-07293A6ECA75}" destId="{0203C19C-95A2-4133-AD45-51D52C61CF61}" srcOrd="3" destOrd="0" presId="urn:microsoft.com/office/officeart/2005/8/layout/hList7#2"/>
    <dgm:cxn modelId="{D463A1D5-04E7-4C1C-84BE-EFC1BBEB7782}" type="presParOf" srcId="{0AEB22F6-E29F-4933-BBDE-C8C20BEC76FA}" destId="{A29CFE12-AF48-49C0-AAD5-8BB09AF56920}" srcOrd="1" destOrd="0" presId="urn:microsoft.com/office/officeart/2005/8/layout/hList7#2"/>
    <dgm:cxn modelId="{70929895-B9AE-4AA7-9780-B0F73204A2A4}" type="presParOf" srcId="{0AEB22F6-E29F-4933-BBDE-C8C20BEC76FA}" destId="{1147B204-9523-4014-A12A-C459FCCD67C7}" srcOrd="2" destOrd="0" presId="urn:microsoft.com/office/officeart/2005/8/layout/hList7#2"/>
    <dgm:cxn modelId="{AFD5CDD2-3D1F-44B3-9289-715861E6601E}" type="presParOf" srcId="{1147B204-9523-4014-A12A-C459FCCD67C7}" destId="{6C9A5AF2-6F39-4B35-B5CE-43FF28BE08F9}" srcOrd="0" destOrd="0" presId="urn:microsoft.com/office/officeart/2005/8/layout/hList7#2"/>
    <dgm:cxn modelId="{FA49C5EA-8778-4998-973F-8AC1CFAB222C}" type="presParOf" srcId="{1147B204-9523-4014-A12A-C459FCCD67C7}" destId="{A1E3DA94-8B1C-4DBB-92BE-8CED9256A31C}" srcOrd="1" destOrd="0" presId="urn:microsoft.com/office/officeart/2005/8/layout/hList7#2"/>
    <dgm:cxn modelId="{6A1C1D37-F1F2-42D2-BCE0-D075222DD236}" type="presParOf" srcId="{1147B204-9523-4014-A12A-C459FCCD67C7}" destId="{AA7F3734-35C9-4B3D-B408-D07685057FA4}" srcOrd="2" destOrd="0" presId="urn:microsoft.com/office/officeart/2005/8/layout/hList7#2"/>
    <dgm:cxn modelId="{EE7EFA11-2E13-4BA4-8FD7-0093CA5E690B}" type="presParOf" srcId="{1147B204-9523-4014-A12A-C459FCCD67C7}" destId="{E6BBB39A-749C-4E73-A8E9-6B42F185AB23}" srcOrd="3" destOrd="0" presId="urn:microsoft.com/office/officeart/2005/8/layout/hList7#2"/>
    <dgm:cxn modelId="{7728DB67-BCA9-43C4-A3D0-6A1DA42A11BF}" type="presParOf" srcId="{0AEB22F6-E29F-4933-BBDE-C8C20BEC76FA}" destId="{D7F35FE5-77E6-4722-B96D-DE4F960D1C5E}" srcOrd="3" destOrd="0" presId="urn:microsoft.com/office/officeart/2005/8/layout/hList7#2"/>
    <dgm:cxn modelId="{700735E5-95C6-4861-B96A-EE586281BBAA}" type="presParOf" srcId="{0AEB22F6-E29F-4933-BBDE-C8C20BEC76FA}" destId="{BEF47372-63E9-47DC-97E3-117CD23000B6}" srcOrd="4" destOrd="0" presId="urn:microsoft.com/office/officeart/2005/8/layout/hList7#2"/>
    <dgm:cxn modelId="{D211E5E0-4FA7-45E3-B255-A66883ADF461}" type="presParOf" srcId="{BEF47372-63E9-47DC-97E3-117CD23000B6}" destId="{99033C2F-FC2B-43E5-996C-462416AE1A67}" srcOrd="0" destOrd="0" presId="urn:microsoft.com/office/officeart/2005/8/layout/hList7#2"/>
    <dgm:cxn modelId="{A75373D7-67F3-4A1F-8C51-76F0A9686820}" type="presParOf" srcId="{BEF47372-63E9-47DC-97E3-117CD23000B6}" destId="{9ACCE766-4D8C-473A-BD5F-3965B403FF67}" srcOrd="1" destOrd="0" presId="urn:microsoft.com/office/officeart/2005/8/layout/hList7#2"/>
    <dgm:cxn modelId="{41F45691-C282-4988-A9AB-012D7BB26DC4}" type="presParOf" srcId="{BEF47372-63E9-47DC-97E3-117CD23000B6}" destId="{C41F2824-4114-4027-A8DD-6F037F6FC52E}" srcOrd="2" destOrd="0" presId="urn:microsoft.com/office/officeart/2005/8/layout/hList7#2"/>
    <dgm:cxn modelId="{0595D6C8-8FC1-4D4A-88D0-47BE1AC87CE6}" type="presParOf" srcId="{BEF47372-63E9-47DC-97E3-117CD23000B6}" destId="{27150C23-C437-41DD-9B80-C450D2D114E2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30388-EDB6-40FD-A025-6EABD57A4019}">
      <dsp:nvSpPr>
        <dsp:cNvPr id="0" name=""/>
        <dsp:cNvSpPr/>
      </dsp:nvSpPr>
      <dsp:spPr>
        <a:xfrm>
          <a:off x="1279" y="0"/>
          <a:ext cx="1991320" cy="40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 dirty="0" smtClean="0">
            <a:solidFill>
              <a:srgbClr val="FFC000"/>
            </a:solidFill>
          </a:endParaRP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u="sng" kern="1200" dirty="0" err="1" smtClean="0">
              <a:solidFill>
                <a:srgbClr val="FFC000"/>
              </a:solidFill>
            </a:rPr>
            <a:t>Iventaire</a:t>
          </a:r>
          <a:r>
            <a:rPr lang="en-US" sz="1050" b="1" u="sng" kern="1200" dirty="0" smtClean="0">
              <a:solidFill>
                <a:srgbClr val="FFC000"/>
              </a:solidFill>
            </a:rPr>
            <a:t> </a:t>
          </a:r>
          <a:r>
            <a:rPr lang="en-US" sz="1050" b="1" u="sng" kern="1200" dirty="0" err="1" smtClean="0">
              <a:solidFill>
                <a:srgbClr val="FFC000"/>
              </a:solidFill>
            </a:rPr>
            <a:t>qualitatif</a:t>
          </a:r>
          <a:r>
            <a:rPr lang="en-US" sz="1050" b="1" u="sng" kern="1200" dirty="0" smtClean="0">
              <a:solidFill>
                <a:srgbClr val="FFC000"/>
              </a:solidFill>
            </a:rPr>
            <a:t> et </a:t>
          </a:r>
          <a:r>
            <a:rPr lang="en-US" sz="1050" b="1" u="sng" kern="1200" dirty="0" err="1" smtClean="0">
              <a:solidFill>
                <a:srgbClr val="FFC000"/>
              </a:solidFill>
            </a:rPr>
            <a:t>qualitatif</a:t>
          </a:r>
          <a:r>
            <a:rPr lang="en-US" sz="1050" b="1" u="sng" kern="1200" dirty="0" smtClean="0">
              <a:solidFill>
                <a:srgbClr val="FFC000"/>
              </a:solidFill>
            </a:rPr>
            <a:t>: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Identification des </a:t>
          </a:r>
          <a:r>
            <a:rPr lang="en-US" sz="1050" kern="1200" dirty="0" err="1" smtClean="0"/>
            <a:t>germes</a:t>
          </a:r>
          <a:r>
            <a:rPr lang="en-US" sz="1050" kern="1200" dirty="0" smtClean="0"/>
            <a:t>     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    </a:t>
          </a:r>
          <a:r>
            <a:rPr lang="en-US" sz="1050" kern="1200" dirty="0" err="1" smtClean="0"/>
            <a:t>potentiels</a:t>
          </a:r>
          <a:endParaRPr lang="en-U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</a:t>
          </a:r>
          <a:r>
            <a:rPr lang="en-US" sz="1050" kern="1200" dirty="0" err="1" smtClean="0"/>
            <a:t>Reservaoires</a:t>
          </a:r>
          <a:r>
            <a:rPr lang="en-US" sz="1050" kern="1200" dirty="0" smtClean="0"/>
            <a:t> de </a:t>
          </a:r>
          <a:r>
            <a:rPr lang="en-US" sz="1050" kern="1200" dirty="0" err="1" smtClean="0"/>
            <a:t>germes</a:t>
          </a:r>
          <a:endParaRPr lang="en-U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Modes </a:t>
          </a:r>
          <a:r>
            <a:rPr lang="en-US" sz="1050" kern="1200" dirty="0" err="1" smtClean="0"/>
            <a:t>d’expositions</a:t>
          </a:r>
          <a:endParaRPr lang="en-U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Modes de transmission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Modes de contamination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</a:t>
          </a:r>
          <a:r>
            <a:rPr lang="en-US" sz="1050" kern="1200" dirty="0" err="1" smtClean="0"/>
            <a:t>Postes</a:t>
          </a:r>
          <a:r>
            <a:rPr lang="en-US" sz="1050" kern="1200" dirty="0" smtClean="0"/>
            <a:t> </a:t>
          </a:r>
          <a:r>
            <a:rPr lang="en-US" sz="1050" kern="1200" dirty="0" err="1" smtClean="0"/>
            <a:t>où</a:t>
          </a:r>
          <a:r>
            <a:rPr lang="en-US" sz="1050" kern="1200" dirty="0" smtClean="0"/>
            <a:t> </a:t>
          </a:r>
          <a:r>
            <a:rPr lang="en-US" sz="1050" kern="1200" dirty="0" err="1" smtClean="0"/>
            <a:t>l’exposition</a:t>
          </a:r>
          <a:r>
            <a:rPr lang="en-US" sz="1050" kern="1200" dirty="0" smtClean="0"/>
            <a:t> </a:t>
          </a:r>
          <a:r>
            <a:rPr lang="en-US" sz="1050" kern="1200" dirty="0" err="1" smtClean="0"/>
            <a:t>est</a:t>
          </a:r>
          <a:r>
            <a:rPr lang="en-US" sz="1050" kern="1200" dirty="0" smtClean="0"/>
            <a:t> possible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</a:t>
          </a:r>
          <a:r>
            <a:rPr lang="en-US" sz="1050" kern="1200" dirty="0" err="1" smtClean="0"/>
            <a:t>Nombre</a:t>
          </a:r>
          <a:r>
            <a:rPr lang="en-US" sz="1050" kern="1200" dirty="0" smtClean="0"/>
            <a:t> de </a:t>
          </a:r>
          <a:r>
            <a:rPr lang="en-US" sz="1050" kern="1200" dirty="0" err="1" smtClean="0"/>
            <a:t>personnes</a:t>
          </a:r>
          <a:r>
            <a:rPr lang="en-US" sz="1050" kern="1200" dirty="0" smtClean="0"/>
            <a:t> </a:t>
          </a:r>
          <a:r>
            <a:rPr lang="en-US" sz="1050" kern="1200" dirty="0" err="1" smtClean="0"/>
            <a:t>exposées</a:t>
          </a:r>
          <a:endParaRPr lang="en-U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</a:t>
          </a:r>
          <a:r>
            <a:rPr lang="en-US" sz="1050" kern="1200" dirty="0" err="1" smtClean="0"/>
            <a:t>Durée</a:t>
          </a:r>
          <a:r>
            <a:rPr lang="en-US" sz="1050" kern="1200" dirty="0" smtClean="0"/>
            <a:t> de </a:t>
          </a:r>
          <a:r>
            <a:rPr lang="en-US" sz="1050" kern="1200" dirty="0" err="1" smtClean="0"/>
            <a:t>l’exposition</a:t>
          </a:r>
          <a:r>
            <a:rPr lang="en-US" sz="1050" kern="1200" dirty="0" smtClean="0"/>
            <a:t> par rapport au temps de travail</a:t>
          </a:r>
          <a:endParaRPr lang="en-US" sz="1050" kern="1200" dirty="0"/>
        </a:p>
      </dsp:txBody>
      <dsp:txXfrm>
        <a:off x="1279" y="1625600"/>
        <a:ext cx="1991320" cy="1625600"/>
      </dsp:txXfrm>
    </dsp:sp>
    <dsp:sp modelId="{0203C19C-95A2-4133-AD45-51D52C61CF61}">
      <dsp:nvSpPr>
        <dsp:cNvPr id="0" name=""/>
        <dsp:cNvSpPr/>
      </dsp:nvSpPr>
      <dsp:spPr>
        <a:xfrm>
          <a:off x="393680" y="50796"/>
          <a:ext cx="1206518" cy="128219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9A5AF2-6F39-4B35-B5CE-43FF28BE08F9}">
      <dsp:nvSpPr>
        <dsp:cNvPr id="0" name=""/>
        <dsp:cNvSpPr/>
      </dsp:nvSpPr>
      <dsp:spPr>
        <a:xfrm>
          <a:off x="2052339" y="0"/>
          <a:ext cx="1991320" cy="40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solidFill>
                <a:srgbClr val="FFC000"/>
              </a:solidFill>
            </a:rPr>
            <a:t>Plan d’action </a:t>
          </a:r>
          <a:endParaRPr lang="en-US" sz="1400" b="1" u="sng" kern="1200" dirty="0" smtClean="0">
            <a:solidFill>
              <a:srgbClr val="FFC0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=&gt;Information, formation et </a:t>
          </a:r>
          <a:r>
            <a:rPr lang="en-US" sz="1400" kern="1200" dirty="0" err="1" smtClean="0"/>
            <a:t>sensibilisation</a:t>
          </a:r>
          <a:r>
            <a:rPr lang="en-US" sz="1400" kern="1200" dirty="0" smtClean="0"/>
            <a:t> du personnel</a:t>
          </a:r>
          <a:endParaRPr lang="en-US" sz="1400" kern="1200" dirty="0"/>
        </a:p>
      </dsp:txBody>
      <dsp:txXfrm>
        <a:off x="2052339" y="1625600"/>
        <a:ext cx="1991320" cy="1625600"/>
      </dsp:txXfrm>
    </dsp:sp>
    <dsp:sp modelId="{E6BBB39A-749C-4E73-A8E9-6B42F185AB23}">
      <dsp:nvSpPr>
        <dsp:cNvPr id="0" name=""/>
        <dsp:cNvSpPr/>
      </dsp:nvSpPr>
      <dsp:spPr>
        <a:xfrm>
          <a:off x="2371344" y="50803"/>
          <a:ext cx="1353312" cy="135331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33C2F-FC2B-43E5-996C-462416AE1A67}">
      <dsp:nvSpPr>
        <dsp:cNvPr id="0" name=""/>
        <dsp:cNvSpPr/>
      </dsp:nvSpPr>
      <dsp:spPr>
        <a:xfrm>
          <a:off x="4103399" y="0"/>
          <a:ext cx="1991320" cy="40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solidFill>
                <a:srgbClr val="FFC000"/>
              </a:solidFill>
            </a:rPr>
            <a:t>Plan d’action </a:t>
          </a:r>
          <a:endParaRPr lang="en-US" sz="1400" b="1" u="sng" kern="1200" dirty="0" smtClean="0">
            <a:solidFill>
              <a:srgbClr val="FFC0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=&gt; </a:t>
          </a:r>
          <a:r>
            <a:rPr lang="en-US" sz="1400" kern="1200" dirty="0" err="1" smtClean="0"/>
            <a:t>Eliminer</a:t>
          </a:r>
          <a:r>
            <a:rPr lang="en-US" sz="1400" kern="1200" dirty="0" smtClean="0"/>
            <a:t>/</a:t>
          </a:r>
          <a:r>
            <a:rPr lang="en-US" sz="1400" kern="1200" dirty="0" err="1" smtClean="0"/>
            <a:t>Subsitituer</a:t>
          </a:r>
          <a:r>
            <a:rPr lang="en-US" sz="1400" kern="1200" dirty="0" smtClean="0"/>
            <a:t> les </a:t>
          </a:r>
          <a:r>
            <a:rPr lang="en-US" sz="1400" kern="1200" dirty="0" err="1" smtClean="0"/>
            <a:t>risques</a:t>
          </a:r>
          <a:r>
            <a:rPr lang="en-US" sz="1400" kern="1200" dirty="0" smtClean="0"/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=&gt; Surveillance </a:t>
          </a:r>
          <a:r>
            <a:rPr lang="en-US" sz="1400" kern="1200" dirty="0" err="1" smtClean="0"/>
            <a:t>medicale</a:t>
          </a: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=&gt; Vaccinations </a:t>
          </a:r>
          <a:endParaRPr lang="en-US" sz="1400" kern="1200" dirty="0"/>
        </a:p>
      </dsp:txBody>
      <dsp:txXfrm>
        <a:off x="4103399" y="1625600"/>
        <a:ext cx="1991320" cy="1625600"/>
      </dsp:txXfrm>
    </dsp:sp>
    <dsp:sp modelId="{27150C23-C437-41DD-9B80-C450D2D114E2}">
      <dsp:nvSpPr>
        <dsp:cNvPr id="0" name=""/>
        <dsp:cNvSpPr/>
      </dsp:nvSpPr>
      <dsp:spPr>
        <a:xfrm>
          <a:off x="4422403" y="0"/>
          <a:ext cx="1353312" cy="135331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DCED1-3A5B-410C-A1A6-D3DBAE072F26}">
      <dsp:nvSpPr>
        <dsp:cNvPr id="0" name=""/>
        <dsp:cNvSpPr/>
      </dsp:nvSpPr>
      <dsp:spPr>
        <a:xfrm>
          <a:off x="243839" y="3632203"/>
          <a:ext cx="5608320" cy="355597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60CF3-CFA4-AC48-8868-7CE0CBB38074}" type="datetimeFigureOut">
              <a:rPr lang="en-US" smtClean="0"/>
              <a:t>12/11/15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2028E-9D80-294B-8E5F-83719C640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216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D8116-49F3-4091-9813-04C96A203369}" type="datetimeFigureOut">
              <a:rPr lang="en-US" smtClean="0"/>
              <a:pPr/>
              <a:t>12/11/15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16A4E-3923-474E-BD66-37FE3D485F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620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16A4E-3923-474E-BD66-37FE3D485F7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F3F56-1C46-DD46-B629-53F87E4BF235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CE34-4025-794D-8005-49F0285BEF1B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4193-0FB2-7A4A-B18D-36CDD119EEC1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450A9-C89F-0545-918D-8403CE4E2E6A}" type="datetime1">
              <a:rPr lang="en-US" smtClean="0"/>
              <a:t>12/11/15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C4504-B4EF-6C43-A77B-333ED48BC772}" type="datetime1">
              <a:rPr lang="en-US" smtClean="0"/>
              <a:t>12/11/15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1EC4-B015-DB4E-83ED-598A391E0022}" type="datetime1">
              <a:rPr lang="en-US" smtClean="0"/>
              <a:t>12/11/15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0FD8-A07D-9D47-BE5F-C6B012E75080}" type="datetime1">
              <a:rPr lang="en-US" smtClean="0"/>
              <a:t>12/11/15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CCA9-AD70-6B41-B6F0-CB286F9A2113}" type="datetime1">
              <a:rPr lang="en-US" smtClean="0"/>
              <a:t>12/11/15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D94F4-ABCF-7648-9B59-386307B0EB99}" type="datetime1">
              <a:rPr lang="en-US" smtClean="0"/>
              <a:t>12/11/15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22E3-F805-0F49-9F48-CB36300084B1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C1665-F4CB-2F4A-8071-7E425738D619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F0058-F6C7-5C42-A14B-DA7C8A4D53D3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FA6D4-C5FD-4525-8B96-3EAAD7B0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png"/><Relationship Id="rId8" Type="http://schemas.openxmlformats.org/officeDocument/2006/relationships/image" Target="../media/image9.jpeg"/><Relationship Id="rId9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jpeg"/><Relationship Id="rId12" Type="http://schemas.openxmlformats.org/officeDocument/2006/relationships/image" Target="../media/image24.jpeg"/><Relationship Id="rId13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hyperlink" Target="http://geniebio.iutmontp.univ-montp2.fr/IUTBio/images/sens_interdit.gif" TargetMode="External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9" Type="http://schemas.openxmlformats.org/officeDocument/2006/relationships/image" Target="../media/image21.jpeg"/><Relationship Id="rId10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jpeg"/><Relationship Id="rId12" Type="http://schemas.openxmlformats.org/officeDocument/2006/relationships/image" Target="../media/image38.jpeg"/><Relationship Id="rId13" Type="http://schemas.openxmlformats.org/officeDocument/2006/relationships/image" Target="../media/image39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4" Type="http://schemas.openxmlformats.org/officeDocument/2006/relationships/oleObject" Target="../embeddings/oleObject1.bin"/><Relationship Id="rId5" Type="http://schemas.openxmlformats.org/officeDocument/2006/relationships/image" Target="../media/image30.png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image" Target="../media/image34.jpeg"/><Relationship Id="rId9" Type="http://schemas.openxmlformats.org/officeDocument/2006/relationships/image" Target="../media/image35.jpeg"/><Relationship Id="rId10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pload.wikimedia.org/wikipedia/commons/b/bb/Hazard_E.svg" TargetMode="External"/><Relationship Id="rId3" Type="http://schemas.openxmlformats.org/officeDocument/2006/relationships/image" Target="../media/image40.png"/><Relationship Id="rId4" Type="http://schemas.openxmlformats.org/officeDocument/2006/relationships/hyperlink" Target="http://fr.wikipedia.org/wiki/Fichier:Hazard_F.svg" TargetMode="External"/><Relationship Id="rId5" Type="http://schemas.openxmlformats.org/officeDocument/2006/relationships/image" Target="../media/image41.png"/><Relationship Id="rId6" Type="http://schemas.openxmlformats.org/officeDocument/2006/relationships/hyperlink" Target="http://fr.wikipedia.org/wiki/Fichier:Hazard_T.svg" TargetMode="External"/><Relationship Id="rId7" Type="http://schemas.openxmlformats.org/officeDocument/2006/relationships/image" Target="../media/image42.png"/><Relationship Id="rId8" Type="http://schemas.openxmlformats.org/officeDocument/2006/relationships/hyperlink" Target="http://fr.wikipedia.org/wiki/Fichier:Hazard_C.svg" TargetMode="External"/><Relationship Id="rId9" Type="http://schemas.openxmlformats.org/officeDocument/2006/relationships/image" Target="../media/image43.png"/><Relationship Id="rId10" Type="http://schemas.openxmlformats.org/officeDocument/2006/relationships/hyperlink" Target="http://fr.wikipedia.org/wiki/Fichier:Hazard_O.sv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nto.com/prodRedirExitInterst.do?exitPoint=ambiguous-search&amp;merchantProductId=1166971273&amp;pageLocation=searchUniqueProduct&amp;parentId=-5d624a6a-1243528ce9e-16e&amp;shouldLookupGuidesterCpc=true" TargetMode="External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5" Type="http://schemas.openxmlformats.org/officeDocument/2006/relationships/image" Target="../media/image55.jpeg"/><Relationship Id="rId6" Type="http://schemas.openxmlformats.org/officeDocument/2006/relationships/image" Target="../media/image56.jpeg"/><Relationship Id="rId7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39975"/>
            <a:ext cx="7772400" cy="1470025"/>
          </a:xfrm>
        </p:spPr>
        <p:txBody>
          <a:bodyPr/>
          <a:lstStyle/>
          <a:p>
            <a:r>
              <a:rPr lang="fr-FR" b="1" smtClean="0"/>
              <a:t>Bonnes Pratiques de Laboratoire</a:t>
            </a:r>
            <a:endParaRPr lang="fr-FR" b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752600"/>
          </a:xfrm>
        </p:spPr>
        <p:txBody>
          <a:bodyPr/>
          <a:lstStyle/>
          <a:p>
            <a:r>
              <a:rPr lang="fr-FR" dirty="0" smtClean="0"/>
              <a:t>Mamadou B. Coulibaly et Aliou Toure</a:t>
            </a:r>
            <a:endParaRPr lang="fr-FR" dirty="0"/>
          </a:p>
        </p:txBody>
      </p:sp>
      <p:pic>
        <p:nvPicPr>
          <p:cNvPr id="12290" name="Picture 2" descr="https://encrypted-tbn2.gstatic.com/images?q=tbn:ANd9GcTpvZAZTz0GKf3tTempRo-c8G8wjbCt0-sL_bRzMHtkazJvEKma6cXZxV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143000"/>
            <a:ext cx="3305175" cy="1381126"/>
          </a:xfrm>
          <a:prstGeom prst="rect">
            <a:avLst/>
          </a:prstGeom>
          <a:noFill/>
        </p:spPr>
      </p:pic>
      <p:pic>
        <p:nvPicPr>
          <p:cNvPr id="24578" name="Picture 2" descr="La sécurité au laboratoi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495800"/>
            <a:ext cx="3886200" cy="2195409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600200" y="264841"/>
            <a:ext cx="5867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SYNAPHARM, 2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 journ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 scientifique,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12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</a:t>
            </a:r>
            <a:r>
              <a:rPr lang="fr-FR" b="1" dirty="0" smtClean="0"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cembre 2015-Grand Hôtel 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Azala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ï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mtClean="0"/>
              <a:t>Pourquoi les bonnes pratiques au laboratoire?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1"/>
            <a:ext cx="3124200" cy="2819399"/>
          </a:xfrm>
        </p:spPr>
        <p:txBody>
          <a:bodyPr>
            <a:normAutofit/>
          </a:bodyPr>
          <a:lstStyle/>
          <a:p>
            <a:r>
              <a:rPr lang="fr-FR" sz="2400" b="1" dirty="0" smtClean="0"/>
              <a:t>Laboratoire</a:t>
            </a:r>
          </a:p>
          <a:p>
            <a:pPr lvl="1"/>
            <a:r>
              <a:rPr lang="fr-FR" sz="2400" dirty="0" smtClean="0"/>
              <a:t>Lieu de Diagnostic</a:t>
            </a:r>
          </a:p>
          <a:p>
            <a:pPr lvl="1"/>
            <a:r>
              <a:rPr lang="fr-FR" sz="2400" dirty="0" smtClean="0"/>
              <a:t>Fréquenté par les professionnels et les personnes externes </a:t>
            </a:r>
            <a:endParaRPr lang="fr-FR" sz="2400" dirty="0"/>
          </a:p>
        </p:txBody>
      </p:sp>
      <p:sp>
        <p:nvSpPr>
          <p:cNvPr id="1028" name="AutoShape 4" descr="Résultat de recherche d'images pour &quot;Accidents laboratoire de biologie mé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AutoShape 6" descr="Résultat de recherche d'images pour &quot;Accidents laboratoire de biologie mé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AutoShape 8" descr="Résultat de recherche d'images pour &quot;Accidents laboratoire de biologie mé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AutoShape 10" descr="Résultat de recherche d'images pour &quot;infrastructurelaboratoire biome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5" name="Picture 11" descr="C:\Users\doudou\Documents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6035" y="2133600"/>
            <a:ext cx="2973765" cy="2105025"/>
          </a:xfrm>
          <a:prstGeom prst="rect">
            <a:avLst/>
          </a:prstGeom>
          <a:noFill/>
        </p:spPr>
      </p:pic>
      <p:grpSp>
        <p:nvGrpSpPr>
          <p:cNvPr id="26" name="Group 25"/>
          <p:cNvGrpSpPr/>
          <p:nvPr/>
        </p:nvGrpSpPr>
        <p:grpSpPr>
          <a:xfrm>
            <a:off x="6858000" y="3581400"/>
            <a:ext cx="2133600" cy="838200"/>
            <a:chOff x="6858000" y="3581400"/>
            <a:chExt cx="2133600" cy="838200"/>
          </a:xfrm>
        </p:grpSpPr>
        <p:pic>
          <p:nvPicPr>
            <p:cNvPr id="17414" name="Picture 6" descr="https://encrypted-tbn0.gstatic.com/images?q=tbn:ANd9GcTEz91GH7GZPocMLXSAzkJyw5cE2nqoHmlB9wrhTc40aSdfwxEgZwQU9DXz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53400" y="3581400"/>
              <a:ext cx="838200" cy="650328"/>
            </a:xfrm>
            <a:prstGeom prst="rect">
              <a:avLst/>
            </a:prstGeom>
            <a:noFill/>
          </p:spPr>
        </p:pic>
        <p:sp>
          <p:nvSpPr>
            <p:cNvPr id="12" name="Rounded Rectangle 11"/>
            <p:cNvSpPr/>
            <p:nvPr/>
          </p:nvSpPr>
          <p:spPr>
            <a:xfrm>
              <a:off x="6858000" y="4038600"/>
              <a:ext cx="1600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mtClean="0"/>
                <a:t>Virologie</a:t>
              </a:r>
              <a:endParaRPr lang="fr-FR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334000" y="6096000"/>
            <a:ext cx="2245334" cy="609600"/>
            <a:chOff x="5334000" y="6096000"/>
            <a:chExt cx="2245334" cy="609600"/>
          </a:xfrm>
        </p:grpSpPr>
        <p:pic>
          <p:nvPicPr>
            <p:cNvPr id="17418" name="Picture 10" descr="Résultat de recherche d'images pour &quot;plasmodium falciparum&quot;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8000" y="6172200"/>
              <a:ext cx="721334" cy="533400"/>
            </a:xfrm>
            <a:prstGeom prst="rect">
              <a:avLst/>
            </a:prstGeom>
            <a:noFill/>
          </p:spPr>
        </p:pic>
        <p:sp>
          <p:nvSpPr>
            <p:cNvPr id="14" name="Rounded Rectangle 13"/>
            <p:cNvSpPr/>
            <p:nvPr/>
          </p:nvSpPr>
          <p:spPr>
            <a:xfrm>
              <a:off x="5334000" y="6096000"/>
              <a:ext cx="1600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Parasitologie</a:t>
              </a:r>
              <a:endParaRPr lang="fr-FR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934200" y="1143000"/>
            <a:ext cx="2006600" cy="838200"/>
            <a:chOff x="6934200" y="1143000"/>
            <a:chExt cx="2006600" cy="838200"/>
          </a:xfrm>
        </p:grpSpPr>
        <p:sp>
          <p:nvSpPr>
            <p:cNvPr id="11" name="Rounded Rectangle 10"/>
            <p:cNvSpPr/>
            <p:nvPr/>
          </p:nvSpPr>
          <p:spPr>
            <a:xfrm>
              <a:off x="6934200" y="1600200"/>
              <a:ext cx="1600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mtClean="0"/>
                <a:t>Bacteriologie</a:t>
              </a:r>
              <a:endParaRPr lang="fr-FR"/>
            </a:p>
          </p:txBody>
        </p:sp>
        <p:pic>
          <p:nvPicPr>
            <p:cNvPr id="17410" name="Picture 2" descr="http://www.aquaportail.com/pictures1103/bacterie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29600" y="1143000"/>
              <a:ext cx="711200" cy="533400"/>
            </a:xfrm>
            <a:prstGeom prst="rect">
              <a:avLst/>
            </a:prstGeom>
            <a:noFill/>
          </p:spPr>
        </p:pic>
      </p:grpSp>
      <p:grpSp>
        <p:nvGrpSpPr>
          <p:cNvPr id="25" name="Group 24"/>
          <p:cNvGrpSpPr/>
          <p:nvPr/>
        </p:nvGrpSpPr>
        <p:grpSpPr>
          <a:xfrm>
            <a:off x="6858000" y="2514600"/>
            <a:ext cx="2131679" cy="762000"/>
            <a:chOff x="6858000" y="2514600"/>
            <a:chExt cx="2131679" cy="762000"/>
          </a:xfrm>
        </p:grpSpPr>
        <p:sp>
          <p:nvSpPr>
            <p:cNvPr id="8" name="Rounded Rectangle 7"/>
            <p:cNvSpPr/>
            <p:nvPr/>
          </p:nvSpPr>
          <p:spPr>
            <a:xfrm>
              <a:off x="6858000" y="2895600"/>
              <a:ext cx="1600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mtClean="0"/>
                <a:t>Hematologie</a:t>
              </a:r>
              <a:endParaRPr lang="fr-FR"/>
            </a:p>
          </p:txBody>
        </p:sp>
        <p:pic>
          <p:nvPicPr>
            <p:cNvPr id="17412" name="Picture 4" descr="http://i.huffpost.com/gen/1739461/images/n-SANG-ARTIFICIEL-large570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077200" y="2514600"/>
              <a:ext cx="912479" cy="381000"/>
            </a:xfrm>
            <a:prstGeom prst="rect">
              <a:avLst/>
            </a:prstGeom>
            <a:noFill/>
          </p:spPr>
        </p:pic>
      </p:grpSp>
      <p:grpSp>
        <p:nvGrpSpPr>
          <p:cNvPr id="27" name="Group 26"/>
          <p:cNvGrpSpPr/>
          <p:nvPr/>
        </p:nvGrpSpPr>
        <p:grpSpPr>
          <a:xfrm>
            <a:off x="6477000" y="4724400"/>
            <a:ext cx="2667000" cy="838200"/>
            <a:chOff x="6477000" y="4724400"/>
            <a:chExt cx="2667000" cy="838200"/>
          </a:xfrm>
        </p:grpSpPr>
        <p:sp>
          <p:nvSpPr>
            <p:cNvPr id="13" name="Rounded Rectangle 12"/>
            <p:cNvSpPr/>
            <p:nvPr/>
          </p:nvSpPr>
          <p:spPr>
            <a:xfrm>
              <a:off x="6477000" y="5181600"/>
              <a:ext cx="1600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/>
                <a:t>Serologie</a:t>
              </a:r>
              <a:endParaRPr lang="fr-FR" dirty="0"/>
            </a:p>
          </p:txBody>
        </p:sp>
        <p:pic>
          <p:nvPicPr>
            <p:cNvPr id="17416" name="Picture 8" descr="http://www.memoireonline.com/01/14/8402/Detection-du-myelome-par-electrophorese-de-proteines-seriques-dans-l-ouest-algerien9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924800" y="4724400"/>
              <a:ext cx="1219200" cy="581465"/>
            </a:xfrm>
            <a:prstGeom prst="rect">
              <a:avLst/>
            </a:prstGeom>
            <a:noFill/>
          </p:spPr>
        </p:pic>
      </p:grpSp>
      <p:grpSp>
        <p:nvGrpSpPr>
          <p:cNvPr id="29" name="Group 28"/>
          <p:cNvGrpSpPr/>
          <p:nvPr/>
        </p:nvGrpSpPr>
        <p:grpSpPr>
          <a:xfrm>
            <a:off x="3505200" y="5181600"/>
            <a:ext cx="1600200" cy="1219200"/>
            <a:chOff x="3505200" y="5181600"/>
            <a:chExt cx="1600200" cy="1219200"/>
          </a:xfrm>
        </p:grpSpPr>
        <p:pic>
          <p:nvPicPr>
            <p:cNvPr id="17420" name="Picture 12" descr="Résultat de recherche d'images pour &quot;Laverie linge hopital&quot;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733800" y="5181600"/>
              <a:ext cx="1314450" cy="882696"/>
            </a:xfrm>
            <a:prstGeom prst="rect">
              <a:avLst/>
            </a:prstGeom>
            <a:noFill/>
          </p:spPr>
        </p:pic>
        <p:sp>
          <p:nvSpPr>
            <p:cNvPr id="21" name="Rounded Rectangle 20"/>
            <p:cNvSpPr/>
            <p:nvPr/>
          </p:nvSpPr>
          <p:spPr>
            <a:xfrm>
              <a:off x="3505200" y="6019800"/>
              <a:ext cx="1600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Laverie</a:t>
              </a:r>
              <a:endParaRPr lang="fr-FR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95400" y="5162549"/>
            <a:ext cx="1790699" cy="1314451"/>
            <a:chOff x="1295400" y="5162549"/>
            <a:chExt cx="1790699" cy="1314451"/>
          </a:xfrm>
        </p:grpSpPr>
        <p:pic>
          <p:nvPicPr>
            <p:cNvPr id="17422" name="Picture 14" descr="Résultat de recherche d'images pour &quot;dechet de laboratoire medicale et contamination&quot;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75196" y="5162549"/>
              <a:ext cx="1610903" cy="1009651"/>
            </a:xfrm>
            <a:prstGeom prst="rect">
              <a:avLst/>
            </a:prstGeom>
            <a:noFill/>
          </p:spPr>
        </p:pic>
        <p:sp>
          <p:nvSpPr>
            <p:cNvPr id="23" name="Rounded Rectangle 22"/>
            <p:cNvSpPr/>
            <p:nvPr/>
          </p:nvSpPr>
          <p:spPr>
            <a:xfrm>
              <a:off x="1295400" y="6096000"/>
              <a:ext cx="1600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Déchets </a:t>
              </a:r>
              <a:endParaRPr lang="fr-FR" dirty="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16A52-CEF8-8344-A284-E398AD009066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bonnes pratiques au laboratoire?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2590800" cy="533399"/>
          </a:xfrm>
        </p:spPr>
        <p:txBody>
          <a:bodyPr>
            <a:normAutofit lnSpcReduction="10000"/>
          </a:bodyPr>
          <a:lstStyle/>
          <a:p>
            <a:r>
              <a:rPr lang="fr-FR" b="1" dirty="0" smtClean="0"/>
              <a:t>Les risques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/>
          </a:p>
        </p:txBody>
      </p:sp>
      <p:pic>
        <p:nvPicPr>
          <p:cNvPr id="1026" name="Picture 2" descr="http://static.wixstatic.com/media/0c02d8_a73f49534e3b498892d15c0b52c24989.jpg/v1/fit/w_350,h_259,q_75/0c02d8_a73f49534e3b498892d15c0b52c24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505200"/>
            <a:ext cx="3472249" cy="2569464"/>
          </a:xfrm>
          <a:prstGeom prst="rect">
            <a:avLst/>
          </a:prstGeom>
          <a:noFill/>
        </p:spPr>
      </p:pic>
      <p:sp>
        <p:nvSpPr>
          <p:cNvPr id="1028" name="AutoShape 4" descr="Résultat de recherche d'images pour &quot;Accidents laboratoire de biologie mé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AutoShape 6" descr="Résultat de recherche d'images pour &quot;Accidents laboratoire de biologie mé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AutoShape 8" descr="Résultat de recherche d'images pour &quot;Accidents laboratoire de biologie mé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AutoShape 10" descr="Résultat de recherche d'images pour &quot;infrastructurelaboratoire biomedica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Oval 13"/>
          <p:cNvSpPr/>
          <p:nvPr/>
        </p:nvSpPr>
        <p:spPr>
          <a:xfrm>
            <a:off x="1752600" y="2514600"/>
            <a:ext cx="1447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smtClean="0"/>
              <a:t>Electricité</a:t>
            </a:r>
            <a:endParaRPr lang="fr-FR" sz="1600"/>
          </a:p>
        </p:txBody>
      </p:sp>
      <p:sp>
        <p:nvSpPr>
          <p:cNvPr id="15" name="Oval 14"/>
          <p:cNvSpPr/>
          <p:nvPr/>
        </p:nvSpPr>
        <p:spPr>
          <a:xfrm>
            <a:off x="76200" y="2590800"/>
            <a:ext cx="1219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Gaz</a:t>
            </a:r>
            <a:endParaRPr lang="fr-FR"/>
          </a:p>
        </p:txBody>
      </p:sp>
      <p:sp>
        <p:nvSpPr>
          <p:cNvPr id="16" name="Oval 15"/>
          <p:cNvSpPr/>
          <p:nvPr/>
        </p:nvSpPr>
        <p:spPr>
          <a:xfrm>
            <a:off x="3657600" y="2590800"/>
            <a:ext cx="1219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smtClean="0"/>
              <a:t>Flamme</a:t>
            </a:r>
            <a:endParaRPr lang="fr-FR" sz="1600"/>
          </a:p>
        </p:txBody>
      </p:sp>
      <p:sp>
        <p:nvSpPr>
          <p:cNvPr id="1041" name="AutoShape 17" descr="Résultat de recherche d'images pour &quot;risque chimique laboratoi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43" name="Picture 19" descr="http://web04.univ-lorraine.fr/ENSAIA/marie/web/ntic/pages/2010/Petit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505200"/>
            <a:ext cx="2003047" cy="16002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209800" y="1981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Physique</a:t>
            </a:r>
            <a:endParaRPr lang="fr-FR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85800" y="4191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Chimique</a:t>
            </a:r>
            <a:endParaRPr lang="fr-FR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133600" y="5410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Mécanique</a:t>
            </a:r>
            <a:endParaRPr lang="fr-FR" b="1" dirty="0"/>
          </a:p>
        </p:txBody>
      </p:sp>
      <p:sp>
        <p:nvSpPr>
          <p:cNvPr id="22" name="Rectangle 21"/>
          <p:cNvSpPr/>
          <p:nvPr/>
        </p:nvSpPr>
        <p:spPr>
          <a:xfrm>
            <a:off x="533400" y="5867400"/>
            <a:ext cx="4191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Coupure, contorsion, chute, lacération, piqûres, contact avec les machines, effondrements, écrasement , etc.</a:t>
            </a:r>
            <a:endParaRPr lang="fr-FR" dirty="0"/>
          </a:p>
        </p:txBody>
      </p:sp>
      <p:sp>
        <p:nvSpPr>
          <p:cNvPr id="23" name="Left Brace 22"/>
          <p:cNvSpPr/>
          <p:nvPr/>
        </p:nvSpPr>
        <p:spPr>
          <a:xfrm rot="5400000">
            <a:off x="2362200" y="457200"/>
            <a:ext cx="228600" cy="3886200"/>
          </a:xfrm>
          <a:prstGeom prst="leftBrace">
            <a:avLst>
              <a:gd name="adj1" fmla="val 8333"/>
              <a:gd name="adj2" fmla="val 51743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triped Right Arrow 24"/>
          <p:cNvSpPr/>
          <p:nvPr/>
        </p:nvSpPr>
        <p:spPr>
          <a:xfrm>
            <a:off x="1752600" y="4267200"/>
            <a:ext cx="457200" cy="152400"/>
          </a:xfrm>
          <a:prstGeom prst="stripedRightArrow">
            <a:avLst/>
          </a:prstGeom>
          <a:gradFill>
            <a:gsLst>
              <a:gs pos="0">
                <a:srgbClr val="FF505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38800" y="2133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Biologique</a:t>
            </a:r>
            <a:endParaRPr lang="fr-FR" b="1" dirty="0"/>
          </a:p>
        </p:txBody>
      </p:sp>
      <p:sp>
        <p:nvSpPr>
          <p:cNvPr id="1045" name="AutoShape 21" descr="Résultat de recherche d'images pour &quot;Viru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7" name="Picture 23" descr="http://virusinformatiqueetbiologique.e-monsite.com/medias/images/vir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905683"/>
            <a:ext cx="762000" cy="768834"/>
          </a:xfrm>
          <a:prstGeom prst="rect">
            <a:avLst/>
          </a:prstGeom>
          <a:noFill/>
        </p:spPr>
      </p:pic>
      <p:pic>
        <p:nvPicPr>
          <p:cNvPr id="1049" name="Picture 25" descr="http://pharmacie.g2hp.net/files/2014/04/custom_wall_of_crime_scene_tape_13265-e139696720079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2057400"/>
            <a:ext cx="949851" cy="533400"/>
          </a:xfrm>
          <a:prstGeom prst="rect">
            <a:avLst/>
          </a:prstGeom>
          <a:noFill/>
        </p:spPr>
      </p:pic>
      <p:sp>
        <p:nvSpPr>
          <p:cNvPr id="30" name="Rounded Rectangle 29"/>
          <p:cNvSpPr/>
          <p:nvPr/>
        </p:nvSpPr>
        <p:spPr>
          <a:xfrm>
            <a:off x="4953000" y="1905000"/>
            <a:ext cx="152400" cy="48768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CB66-B375-2D48-8D0C-95BF552A07ED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9" grpId="0"/>
      <p:bldP spid="20" grpId="0"/>
      <p:bldP spid="21" grpId="0"/>
      <p:bldP spid="22" grpId="0" animBg="1"/>
      <p:bldP spid="23" grpId="0" animBg="1"/>
      <p:bldP spid="25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bonnes pratiques au laboratoire?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fr-FR" sz="2400" b="1" dirty="0" smtClean="0"/>
              <a:t>Risque infectieux: les voies d’exposition</a:t>
            </a:r>
          </a:p>
          <a:p>
            <a:pPr lvl="1"/>
            <a:r>
              <a:rPr lang="fr-FR" sz="2000" dirty="0" smtClean="0">
                <a:solidFill>
                  <a:srgbClr val="990033"/>
                </a:solidFill>
              </a:rPr>
              <a:t>Voie respiratoire = transmission aérienne</a:t>
            </a:r>
            <a:br>
              <a:rPr lang="fr-FR" sz="2000" dirty="0" smtClean="0">
                <a:solidFill>
                  <a:srgbClr val="990033"/>
                </a:solidFill>
              </a:rPr>
            </a:br>
            <a:r>
              <a:rPr lang="fr-FR" sz="2000" dirty="0" smtClean="0">
                <a:solidFill>
                  <a:srgbClr val="990033"/>
                </a:solidFill>
              </a:rPr>
              <a:t>      - directe </a:t>
            </a:r>
            <a:r>
              <a:rPr lang="fr-FR" sz="2000" dirty="0" smtClean="0"/>
              <a:t>(gouttelettes : salives, sécrétions, pharyngées,…) </a:t>
            </a:r>
            <a:br>
              <a:rPr lang="fr-FR" sz="2000" dirty="0" smtClean="0"/>
            </a:br>
            <a:r>
              <a:rPr lang="fr-FR" sz="2000" dirty="0" smtClean="0"/>
              <a:t>       </a:t>
            </a:r>
            <a:r>
              <a:rPr lang="fr-FR" sz="2000" dirty="0" smtClean="0">
                <a:solidFill>
                  <a:srgbClr val="990033"/>
                </a:solidFill>
              </a:rPr>
              <a:t>-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990033"/>
                </a:solidFill>
              </a:rPr>
              <a:t>indirecte</a:t>
            </a:r>
            <a:r>
              <a:rPr lang="fr-FR" sz="2000" i="1" dirty="0" smtClean="0"/>
              <a:t> </a:t>
            </a:r>
            <a:r>
              <a:rPr lang="fr-FR" sz="2000" dirty="0" smtClean="0"/>
              <a:t>(aérosols)</a:t>
            </a:r>
          </a:p>
          <a:p>
            <a:pPr lvl="1"/>
            <a:r>
              <a:rPr lang="fr-FR" sz="2000" dirty="0" smtClean="0">
                <a:solidFill>
                  <a:srgbClr val="990033"/>
                </a:solidFill>
              </a:rPr>
              <a:t>Voie digestive </a:t>
            </a:r>
            <a:br>
              <a:rPr lang="fr-FR" sz="2000" dirty="0" smtClean="0">
                <a:solidFill>
                  <a:srgbClr val="990033"/>
                </a:solidFill>
              </a:rPr>
            </a:br>
            <a:r>
              <a:rPr lang="fr-FR" sz="2400" dirty="0" smtClean="0">
                <a:solidFill>
                  <a:srgbClr val="990033"/>
                </a:solidFill>
              </a:rPr>
              <a:t>     - </a:t>
            </a:r>
            <a:r>
              <a:rPr lang="fr-FR" sz="2000" dirty="0" smtClean="0">
                <a:solidFill>
                  <a:srgbClr val="990033"/>
                </a:solidFill>
              </a:rPr>
              <a:t>directe: </a:t>
            </a:r>
            <a:r>
              <a:rPr lang="fr-FR" sz="2000" dirty="0" smtClean="0"/>
              <a:t>Ingestion par </a:t>
            </a:r>
            <a:r>
              <a:rPr lang="fr-FR" sz="2000" dirty="0" err="1" smtClean="0"/>
              <a:t>pipettage</a:t>
            </a:r>
            <a:r>
              <a:rPr lang="fr-FR" sz="2000" dirty="0" smtClean="0"/>
              <a:t> à la bouche </a:t>
            </a:r>
            <a:r>
              <a:rPr lang="fr-FR" sz="2000" dirty="0" smtClean="0">
                <a:solidFill>
                  <a:srgbClr val="990033"/>
                </a:solidFill>
              </a:rPr>
              <a:t/>
            </a:r>
            <a:br>
              <a:rPr lang="fr-FR" sz="2000" dirty="0" smtClean="0">
                <a:solidFill>
                  <a:srgbClr val="990033"/>
                </a:solidFill>
              </a:rPr>
            </a:br>
            <a:r>
              <a:rPr lang="fr-FR" sz="2000" dirty="0" smtClean="0">
                <a:solidFill>
                  <a:srgbClr val="990033"/>
                </a:solidFill>
              </a:rPr>
              <a:t>      -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990033"/>
                </a:solidFill>
              </a:rPr>
              <a:t>indirecte :</a:t>
            </a:r>
            <a:r>
              <a:rPr lang="fr-FR" sz="2000" dirty="0" smtClean="0"/>
              <a:t> mains souillées, objet souillé, aliment contaminé</a:t>
            </a:r>
          </a:p>
          <a:p>
            <a:pPr lvl="1"/>
            <a:r>
              <a:rPr lang="fr-FR" sz="2000" dirty="0" smtClean="0">
                <a:solidFill>
                  <a:srgbClr val="990033"/>
                </a:solidFill>
              </a:rPr>
              <a:t>Voie percutanée ou muqueuse = transmission sanguine</a:t>
            </a:r>
            <a:br>
              <a:rPr lang="fr-FR" sz="2000" dirty="0" smtClean="0">
                <a:solidFill>
                  <a:srgbClr val="990033"/>
                </a:solidFill>
              </a:rPr>
            </a:br>
            <a:r>
              <a:rPr lang="fr-FR" sz="2400" dirty="0" smtClean="0">
                <a:solidFill>
                  <a:srgbClr val="990033"/>
                </a:solidFill>
              </a:rPr>
              <a:t>     - </a:t>
            </a:r>
            <a:r>
              <a:rPr lang="fr-FR" sz="2000" dirty="0" smtClean="0"/>
              <a:t>effraction cutanée (piqûre, coupure) </a:t>
            </a:r>
            <a:br>
              <a:rPr lang="fr-FR" sz="2000" dirty="0" smtClean="0"/>
            </a:br>
            <a:r>
              <a:rPr lang="fr-FR" sz="2000" dirty="0" smtClean="0"/>
              <a:t>       </a:t>
            </a:r>
            <a:r>
              <a:rPr lang="fr-FR" sz="2000" dirty="0" smtClean="0">
                <a:solidFill>
                  <a:srgbClr val="990033"/>
                </a:solidFill>
              </a:rPr>
              <a:t>-</a:t>
            </a:r>
            <a:r>
              <a:rPr lang="fr-FR" sz="2000" dirty="0" smtClean="0"/>
              <a:t> contact ou projection : sur peau lésée (plaie, eczéma), sur muqueuse (œil…)</a:t>
            </a:r>
          </a:p>
          <a:p>
            <a:pPr lvl="1"/>
            <a:r>
              <a:rPr lang="fr-FR" sz="2000" dirty="0" smtClean="0">
                <a:solidFill>
                  <a:srgbClr val="990033"/>
                </a:solidFill>
              </a:rPr>
              <a:t>Voie cutanée directe </a:t>
            </a:r>
            <a:r>
              <a:rPr lang="fr-FR" sz="1600" dirty="0" smtClean="0"/>
              <a:t>sur peau saine</a:t>
            </a:r>
            <a:endParaRPr lang="fr-FR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4D09C-73B0-6346-9213-3A7726CF2251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bonnes pratiques au laboratoire?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34400" cy="533400"/>
          </a:xfrm>
        </p:spPr>
        <p:txBody>
          <a:bodyPr>
            <a:normAutofit/>
          </a:bodyPr>
          <a:lstStyle/>
          <a:p>
            <a:r>
              <a:rPr lang="fr-FR" sz="2400" b="1" smtClean="0"/>
              <a:t>Risque infectieux: le comportement</a:t>
            </a:r>
          </a:p>
        </p:txBody>
      </p:sp>
      <p:pic>
        <p:nvPicPr>
          <p:cNvPr id="4" name="Picture 5" descr="IMG_0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09800"/>
            <a:ext cx="914400" cy="1218824"/>
          </a:xfrm>
          <a:prstGeom prst="rect">
            <a:avLst/>
          </a:prstGeom>
          <a:noFill/>
        </p:spPr>
      </p:pic>
      <p:pic>
        <p:nvPicPr>
          <p:cNvPr id="5" name="Picture 6" descr="sens_interdi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200400"/>
            <a:ext cx="228600" cy="228600"/>
          </a:xfrm>
          <a:prstGeom prst="rect">
            <a:avLst/>
          </a:prstGeom>
          <a:noFill/>
        </p:spPr>
      </p:pic>
      <p:sp>
        <p:nvSpPr>
          <p:cNvPr id="18434" name="AutoShape 2" descr="data:image/jpeg;base64,/9j/4AAQSkZJRgABAQAAAQABAAD/2wCEAAkGBxQSEhQUExQVFRQXFRcUFxQYGBUUFRgUFRQXFxcUFBUYHCggGBwlHBQUITEhJSktLi4uFx8zODMsNygtLisBCgoKDg0OGxAQGywkICQsLCwsLCwsLCwsLCwsLCwsLCwsLCwsLCwsLCwsLCwsLCwsLCwsLCwsLCwsLCwsLCwsLP/AABEIAM4A9AMBEQACEQEDEQH/xAAbAAABBQEBAAAAAAAAAAAAAAAFAQIDBAYAB//EAEoQAAIBAgMDCQMJBQUHBQEAAAECAwARBBIhBTFBBhMiMlFhcYGRcqGxBxQjQlJigsHRM1OSorIVQ3PC4SU0RGODk6MkVLPD8Bf/xAAaAQACAwEBAAAAAAAAAAAAAAABAgADBAUG/8QAPREAAgECAwMLAgUCBQUBAAAAAAECAxEEITEFEkETIjJRYXGBkbHB8KHRIzNCUuEU8RUkYnKCNJKistJD/9oADAMBAAIRAxEAPwD2piB+tI2kRJvIB4/boFwgud165tXaCzUEdCjgJPOYElx7tvJrnutUerOnGhTjoiveqy0aRUDcZe1EI9WoWA0duqXJqLUAJeoEdSgEIohEtRuS4qvRuBoUSCjkTdZKrVBGhaAryOqEQgNqjI1cH4/aDxyxRqlw5sX103kjuNtaeME02WQpxlGUm7W4BQPVe6Z905n4UEmFQG0w5xFS4BAKJB1AWyFFqmYGmJlFG7BukmHZkN117jp76sp1VGV2ZqtJtWTDGzcdnYg6d3fXRw+Jcp2k8noc+rSUY3WvEKCukZbGa2rtVnJAPR7K89WxU6j1yPQ4fCxppNrMF3rObTr0AWGk0Q2FzVCWEYVEwoQCoS45UNEDaFvQsDISoE6gQS9QlhL0Q2OvUICdoYyVZ4kUAI3Ht7RVsYxcW+o0U4Q3G3qF1a1yTYAXJ4W7aqb4IzS0ueebe5azOxGHYRxgmzAAs9uJvcAdw9a6dHCRUefmzlyxMnO0dA7yK5VHEfRTWEoF1YCwcDfpwaqMRh9znR0LaVVuTizTzYpF6zKPEgVRGnJ6I07yRF/aMX7xPUUzoVP2sKdy1HIDusR2iqnFp2ZMiQrUAmOpQCMdO+pYgK2LBOrSGdi3SAUaWsL6i27eKum45bpbVdNpbniEnnRR0mUd5YClUW9CluxUfbGHXfPEPGRP1puTn1PyBvrrXmiTD7Ugc2SaJj3Op+BobklqmRTT0ZbtSDDoHysG7PeOyraUrNFFenvRdlma2NwQCNQda9Ammro4LVnYxEwAY2NwOO73V5mSV7JnqINyWYwt3UpZYhxGJVBd2VR2sQPjTRi5OyVxkr6FA7dg4Mz+yjt77WrVHB1pfpC4saduj6sTeLFR7hc+6r47MqPVpAUG9SMbYkbcEXwu36VojsuC6TbI4pcfnmQy4yRtC7eVlFaqeBow/T5iWj8/gZm7WP8AEb1o5OC4LyAorhEY0o7T6ke+jux6kMqfYhoxtv7y3g16rlQpPWKG5Ls9iePakg3Mx/Df8qqeDw8v0+ojpW428Swm3GXrKreaofj+VZ6my4POF19RFbRT9/QVOVMH11ZO+2ZfUa+6sU9m1Y6Z/Qt5KfWmFYJkkAaNgyniNfIjge6sUoSg7SVgXayZSxm1IkYrq7LvAtYHsLnQGtdDBVqqUlku0CnfQzvKTlGxglRVUXXKSHzMASAdw7Ca1x2cqbUpSu15epVXjLkmwbyK5LfOfpJb80DZV+0w3k/dGnifCqMXiHDmw19Dn0aatvSHcs9gHAuJ4haPMCbaZG4N3A7qGDxDnzJ68O0FRbrU48Bm39tQRwwvBnkkdOdcyN1Lac2yrY5iwPHcO+uvFpLKwJ7QrcHbuyNrs/ZEE8EUpRlMkaPlDubFlBsKu11LaeJqWvcobYw74ILLE7GPMFZW1AB3HTeOHnWWvh4TjmjVSrco92evWafCSh1VhuYA156cXFtDPK6GY7GLEuZr77AKCzsx3IiLqzHgBRhCU3aIspqCux+B2LjsRqwTBodwa02It2lQebQ912rpQwH7vnv6HPqY1vo/PniE4eQkJIM02Jm7mkMaG++6RBQa2ww1OOiXzvuZZV6ksnJ/O4vYfkXgE6uEg80De9t9XJWKm76l1dgYUbsNB/24/wBKgBk3J3CMLNhYCOzm0/SiQD7S5I5BmwTc0w/uWLNA/wB2xuYiftLoOINZa2Fp1FpmaKeInAF4HFiVL5SjAlWRusjqbMjd4I3jQ6EaEVxKlOVOW6zqQmpxUoh7ZOMATKzqtjYAnW1gb+8+ldXCTfJKzXicrFRXKvIzLm3xrjHo4rqMxtLaLSSFVYoo0uOse4HhXUwmGhbemalTaiDxGgNyMzfaOp9TXUhuJZILpyLIlFuyrd5FW47jecBo7yI4SWZOjndRK2kPiUuSF4WBOtrncNN57qG8hJyjDpBaLk3M4G/XttGP8x91Yam0MNDWV+4zPHRTyXv9i1DyJJtnKDwDOfVjb3Vlntan+mLfjYqltKXC/oEouSEI6zSN3Bgg9EAqiW1qjyikvr6mZ42bHYrYuEgAJhzszBFTWR3c7lUMdTYE9gAJ3Cq44jF1p7ql7CSxta2vkX8DsSe11XDYe9uhzZkYDsZlZRfwvWv+gc1+JNszSr1JastYnCzRIzSGOVALkKjK2XibFmDacKpq7LsrweYvKM885URjAzh4BljxEb9EdUSW0ZRw1KnwJpsL/moKM9YteXy528NUlVpWk800r9j+xLyd2UhiEkgzX6oOoy7rkcSbXvXdbtkgV6jvaOSDc2GjeN4SoEbqUYDTRhY2tQaujFJdYzkfhxHhxHxjJjb2kYgnzOvnXlsVBxqyT6y294ou4mNZQ6OmZOqQ4GVgRrYcRVKummiWurHj/KLYMuLklbDgXZz9FuNl6ICm/wB0aG1q7FCsqUVBrTiYq1N3cj0rZuDbCxpAbj6JHXMSxHQUSKCexwfASLWzB1lUjbj7F1GV49wu1oc+HmB1uh39tbHG6sXwlaaK/J7FqmDVmNlTMvadDoAOJNwAK87iqbddpcTXXapybZt+T2w8hE8wBnIsBvEKN/dp37szcSOwCunh6CpR7Ti1azqO5oa0mc6oQ6oQ6oQ6oQQ1AmK2xhubxshAAWaJZNP3kZKOx7ypiH4a5W0YdF/Pmp0MDLWPj8+hDLhVexPZaufCtKCsi6tSjKV2DtoWVW8D8KqR1qOckYdTvPaTXdjkkdOCyJbXp02gM4uPOrVITdGFqbfQd1nZyNaWU8siKGZtOQOFBXMQDYZh7Tk6+OW1c/adRwpRgnrqed2lVbqu3zgbQVwbHLFqNkEqLUhVwCiXGs29cPHl/wCtNqfNYwv/AHK9Bs+m0nNiSNIK6YhW2niViid26qqWPkN1LLJEvxPK+XsRXDYJW6wNj3fRaj1t6Vy9lPeqza+Zs6+zXZtdn2DGAjywRgcET+kV2nqC93cTjamQGLGgSYOdxBPYA+WxJ7brbf8AZrj7UpaVF3P29w0/2hONw4DA6HdXF0GasrHjeBfEHaziKR415xs2U6WzMSbHTsF69JRpRnCN1wRzknKpZ6XPS5JXYCPEOLf3WIsFZHt1JBuIYcdOzfY1nr0HhnytPgXSgoc6HkVIsSTFPHILOikldQShHRkAOuVrG3gRwrqUpucU2rPqGjNSkrEvyfbLGJsxvzMExftWSYC6i/FUOp+8AOBrK6S5Zz7CY2tvzt1fd/P7HqVXHPOqEOqEOqEOqEOqEOqEMvyp/bwdvNy+maKuftDoLv8AubsD0/B+xRDWrjNG+SuwLtg/Rv4fpUidLDdOJluTexzjZ1hEpiuHkLBQxsttADp9YV6KmlYm0cTOhTjKPWbIfJaRuxrn2okPwIp+TRyFtmsuCHj5MT/7oH/o2/8Asockusf/AByt+1fUrz/JlNfoYqO3Y0DfES/lR5NEW26vGK+v3MjtzZr4aaWCRldkVGzKCoIcE7iTut21XONtDsbPxbxEd5q2ZuOQ5Ag38I/Xmlv8a5e1Fece73POY2X4rv8AMwrjdriIFmXoC5LXGgHGx/WubCkp5Rln4mNTbdkhcHteKWHn0a8YDG9raISDv8DVbozjNQZdOnKD3ZLPqMVt3l7iUY8xBEUIUJIWzjnGe1mCkEKBck7tK6lDCUv1PPqKrTbtZ37h/IXFzTSTh5ZVkMjyLLHIGjNyNQmUoRuADZjZd4rRUrclFbjtbgNKlOOcsvXyNmH2gNBiMMw4F8M+YDvyzAE+QpP8Uds4iboqYGRyDiZjNY5gmVYogRuOQElj7RNvGseIx9Sqt3RBUTJ/Kp1cP7T/ANIrfsXpSfd7nT2eruXcFGbKgHYBp3AV2uIEiKM31NMB6j50LIQN/C+643X7vyvVVWmqkHF8QaO6GQ7XijEEdiDMWCaCwZRdlbXQ7/SvMSoz51+GpY+dmtCjjNmRJPG6KFeR2LtxP0bHXsFxetuy8ROVbdbukiqUFFqSWb+xLtfF4eOI/OXjWMixDkANxsBvPkK9BK1sytytqZbCbWweKZEmxnN4dCVjIEj414n0MDNHmyQ3tYt09ALLa9UN52Rl/wBUT0PBct9m4dOZXnYY4rIVOFxKpGLaZzzdl01ufGlbSdmIk3obHDzq6q6MGVgGVgbqykXDKRvBBBo3BYloinVCHVCHVCHVCHVAmV24S2L4ZUgA780jkn3Itc3aEskjbg1m33e5RfU1yTo7oG2t+zfw/Ogjo4b8xAr5NRbaEffFMPXKf8tejpGbbP5Ee89mtVx5k6oA6oQ8a+UM/wC0MR/hw/0NVNQ9TsX8l95Bgo2REKgXIaxzSRkWsOum7dxrmY5p1LPqXaYK81ysk+zqfBcGUtozyyHKWuDvVTLMpt9oyG1VUlBLmr0XoKnCKv8AaPpmbDYpJ2Y1s2iyLpbNv17uJrLVhaumYJvnN/2+4Fx8afN1+iYP0RzhiizetrA99Xwb3uH1LITk3a6/7mH+TOxHiYTMWJyWAZtwI7NwpajlKOSyKJVW8rLw++odh2ipk5vTMRewOundWFNyTfUGKk1vWy6y7ShMR8qf7KD23/8AjNdzYnTkbsA+fLufsXpl18gPdXbQb807KAKIq1HxCoSRSdAk2VgMrEyRn7Mn1wOy41/irhbVpODVWOjyY1Fq+6/D59fMZtN25yIqM2XMzLxyWykr39IW9ONU7IuqspdguKnuuJPKiOovlZSLi9iCN4I4V6e9yuwlogCpC5SpBXetiLWI3WqS0Da+QD5MLKskbM2YHNECb53wyhmUtfVhGwCq53iS2tq5WNinC74FXNhWag7p/P4N98nrAYZ4R/cYiaID7MZfnYlHcI5Yx4Cr6Mt6CZnqKzNRVpUdUIdUIdUIdUIIagTGCbnWll4O5CH/AJadFT3g2LD2q4mMqb1S3UdPCq0e/wCfyRE1jNtgPtXVGqt6I34fpoFfJof/AF0XsS/016akZts/9PHv9j2arTzB1Qh1Qh4x8op/2hiP8OL+g/rVNTU9VsX8h95Bi5rRYbRb2f6/NtvG48fCudiY/iS8OF+Byq2dWV7+V1oihtGY31IOm95lt/Cm+qqSVv4FpxVsvpH3ehq+T0n+y5sxuAZbdEqLWB6K77Xv76z1X+NEqqx59kvrfzfWZx5YigbMnWXo8651PZGd3jwq9Rlmi1OcXmn5I02O2nLGihWYBlC9LJYafVkvqaonTSVs+4kacZu9l9fSw3ktKBOSTvBu17gnvc7z4VnknbL54D4nopP7fTh4m3U33VSjCYX5Vz9FB7bH+Su3sbKcvD1N2A6Uu77E0e24SASSDbcRXdcGWclIRtpR/av5E1N1k3JdRGdrL9VGPu/1oqPWyclJjFxQnlSOW0QMcuV76h7IFYHgbmqMRCMo2eaM1eDp2d+JT5OLKMWpdzI/NOpNlXJkZG0ReNwT32rlbPklOUFG1v54hxcVySn1/wAeAb5T7JXDvnVjzcjXWJY87K9rsEYsFVT1rNuJPcB2ISayRmo1J9GPz6gGUOQSAEA3FiJJNNQclubU37m8aezepq5GU+m/np9DQbDjtCrHV3F2Y6sTc2zMdTXn8TJuo78C6dKEJNR6y1yfx3zbHyRvpHjArxtw+cwxhHjPe0axkew1bMHUTju9Rz68LO5ur1uM51Qh1Qh16hDr1CGU5d7YKImFha2IxJyC3Wjh/vZz2WXQE/WK1VVqKEW2W0oOUkkQpGqRhFFlVQAOwAWArz7u22zrRVmQsKUtQJ2ivRbwqp6G2g+cjIbD2m+FmSaMKzKXGVr2Ia4Oor0tOVl4ItxeF/qaShe1m/dG3j+U17dLCL+Ge5Pk0Yt61cmjiS2NVWkk/P7FjD/KhF/eYTEp3rzMg90mb3VLozvZmIXD6hOP5Q8Cd8jp7UM3vIQiiVSwVeOsGec8scdHiMZPLC2eNkQBrMtyqWNswB4VVPU9FsmEoUGpK2ZLjIC8eHCn60igWia/VO6TTjwNYcY0qsn3dfscWplUb/8ApdXFe4Jx0BibprlNvrNh4vMBAxt51RB7y/v7lsG5rJ37lOX1bSNbyahz4FspQswl0OdSdNGR2GY+IHpWSq0qyv2GatdTs7/T0WXgZaJZZV6xyqdRz8Telo83Hca2ZReS+n82Lo0d52Uf/F//AFbyD0eFdowb3y205lc5vp0WLZD4gVhqVI9nn68RqlSKe6//AHdvFJb3gW9kRsJ0BtmswAldWa3+HEMq+J99VqSadtOxe7zFnZ024vL/AEppf90uc+5IPySxp9fmXvuHTU+AH+lGMJS4X+hlu+8x/wAoG0zLFGpXquxD2ZQegRoD49tdjZlJQlLPqN2A6Uu4qKeivpXb4m0u4dLga0rFbsW0QAdnfSlbkQbKQy4llBA+hLJcEkXkXLIw+wxXQbyFJ3EVVOV3Y5mLqKVktEFML/visRbOJbLdjlZ42Dpc3Gjq2gt4GuXShuYx9qvw/v6km97D9z7P7/NTVcsMKHw9+KOjjwDBW/kZq6qyZmoy3ZpmJ2mei1kOik3OUcO4391X2sdVSC+yP2Mfsj4mvN1/zJFtRc5k2OwEc8ZjlXMpseIIYdVlYaqw4EdlVRlKL3olUqalqQw4bGxgCPaMuUblligmIHZnAUnxN61rHT6vn1KP6aBZil2gP+MjY/ewot/LItH+vfUJLCrgOGL2kP8AiMGe/wCbSg+7E0/+Ir9pX/TPr+g9cRjzvxUH4cMfdeY0v+IPqCsN2/T+Ro+dE9LGS24hI4EB8yjEetI8dO2SLFhY6tjMLs1Iyzi5dutIzM8jW3BnYk2HAbhWWpWlN85mmEYwyRZY207aqY6V8yMxmhoNvID44dFvCquBuou7RhEH9TfE16Onml3I6S6Pn6j1G7TX86s7WBsIw4eN8ScHmYTiLPmFub5wAMYO3MFIO+uTW2lKNNYiK/Dvbttpvd1zj/4mlW3EsgUyEEqdCDY104yUkmuJ2001dDW0HkaPEL0NdgdjriIUP0eZZH/aLmU3A0vcWNc7H1XCs1nmloeTqy3ZvNrTTuRal5JksCwgj+8sZPhc30rGsQrWV34iKrDSUptd9gzBh4sNHzcr51uWzkjMCfujcPCl3ZVHdKxVVrb8lZJWVrIqxY4KfoA8wOlimn8dNKH72l4g321YbHs2dwQsawqTezEv6A3t4C1VyqUk882M6jvdsv4TYGUANISPsqAi9vCqpYl/pQsqkpO7CMOz401CC/bvPqaolUnLViXMX8qp6EA75D6KP1rtbE6UvD3Ohs/Wf+0pf2bIwAVTbt0r0aZe60UXMPsVwLswUAXueA7T2UHJFMsQgdjbswSImRmXMqtcJl3c/NxEQscq75CPsgmq3LeySMsq8qnNWgZ5OYAxYklmLs0ZZna2ZnMmpNtwAAAA3CwpHFJmfEq0Ul2+xe2rgyuOw7AaNKpGn2gVcA8Ncp/FWaUfxIsWFT8Nx6/nzvNIiZ1Vc7MJIZFN2LDMMovY7t7VoKbGLxmsBJ3lNfGrm+adTDvecfAIbEH0EXsg++vOYj82Vus1y1ZcL1nbGUScNpTIrazFDULCuJ1qFyZHMbUVmFChhQswaig0CDHFR6DImVaW5U3mZzFv0T4VW9DqUVmjDj63tH4mvQ0XzF3HTS9/UvYNxCj4lhmEIBRN/OYhzlhjH4iCe4Vl2hNyUcPF2c9X1QXSflku1nN2hiOTp2WryFn5uDBQypJnxcc74oyWNppl/wB6RHtZhkLKO0R6bjXLUZ1cROnKNqbio2/an0G1wzzfU2ebd0rrXX7lnlRh05xJozeOZRKpG4hgDp6itWx60nRdKfSg91nqtn1eUpW6gDK2h/8A3Guubnobzk/iZOZMcUQclzdm6gvauZtLk+WTlLgsjyOLVqrL52fJYc/iMq/u0+ArFy8V0I+LMkpRQgjwsbKALsfrSXsPEG171ZT36zs5eQjqvSJa2ptNII8zTBRwtlt4AU88LCOiuxYqrUdo3ZY5ObSOIhWQg3JIuRluAdDbhWGvBQnZFri45N59gVqhkENQh5/8q2vzf2ZvhHXe2HnKXh7nS2drP/aGsIQq3YgAakncPGu8zNN5gva2LeZjFEASLXVuol9Q+IHHTURbzoWsDSa6FPTdvnzs8yzs7ALCCASzsc0kjdeR/tMfIAAaAWAsBTpJKyL4xsifC3+dr2cywPiZFt8DST6SMuJ0Xj7GgxWHzPhnvqkoPiMraetj5VW1mZosJrEiOMqAE3FwNdTc03AGVzAbY6K4pfsPIPIkMPcwpk+YdbBZyiu33COyFth4fYX4CvPVn+JLvNd7smlqmQ8SaIUIsSRFiMfHGyIzWZzZV3k8PSms2NGlOcXJLJal69V2KLEUh1p0MlkJUQSSM60GK9BG31OAVoS3pBLGaxS9A+FJI6lF2aMVAhZyBqSxAHfeu9Sko0lKWiR0ZSSi2+31JtupI8iQYZQ3zdubBPVbHyQu7ubb+ZhRyLahyu/dXKo1Yver1nbfz7qaaSX/ADk1frXmeUxVd1arfVoZ3B4rFtHhEjcTBMriDOuXLDGXVQBGDHeK9+ketY6m1bp0sPGVSUlu3yvZ8Xbrz52mS0yyzMS3suw1WzCJMDJBvbCOHjOpJwkw5yM69iMR+GudGTpY6NThVVn/AL45PzaOvsitu1Nzg/fNAiUfGu7E9JN5Hp/I3WD8bfGvObXi/wCrv2I8ljVaq/nAobXxfNYtzzswuF6IhMseo4Mqkg93fVe5v01kvOz+okIKVPox113rPxRkdsSSSZ88srLc9dUw6gcA31m8APSuhRSilZJeLZog6UXzYx3uxuT8OC8SaPEKYSFaG4trFAc9v8SU2TxoNNTu7+L9kK4585P/AJSVvKKuzd8jLfNVt2t9bPrfi3GsWKTc7mKorTa9rfQPXrMKRzTqoLMwVRvYkAC2+5O6mUW3ZEPL+X+1vnVzhUMi4ZZOdmNhAFaJZM6uCS9gNQNa9BsylKgm5au1lxyuacPiORjJ21y9S3suWaa4EhKXJGIyhQATomFS2thpzza/ZGtx1leWb0E3XLNhnCYZIUEca5VFzxJJOpZidWYnUk6mrLWLIq2hYSoMxuFcfOGHERIf4nf9KrnqYcTwNBjEzRJZipzrZhqQSbXAO+16rZni7FrEz9Ib9D+mtNcBkuWsOT51YdZFc+J6J/oFNF5HV2d+ZFdq9f4CGAH0MfsL/SK85PpvvNa1GzUki2JNhtSeylQk8kJPgo3dHZQWQ3VtxB/OjdkjVnGLink9SzHUZWyJzrRQy0OokOI40jROwep0uaiBxH3oCGdxZ6J9KrlodSks0ZHByvHJK0SGSVQ5jQW6Uh6u/sJv5V0a0VUwsYzdou132cR9oSksM3HrJMBt2TDYUQDB7QilvnbECAS5pi2Z3YE2YMbgjsNYamFp16/KurTlHTd3rZWsku7XvPLp2Wj8vuA9iY6PBztM87pzn7USYBlIBa7LDZrIGAA8hW3EU54imqainbS1TsybyzsIpxi7380HJOVeBfH4d8PICksZwU0eV0AQ6wtZgB0Wuv4qwrAYqOGnGos4vfi7p58fMtp1FGonF9n2B2Kjy6Hg1vQ2r0FJ3sz2Upb1O/WkelciT9Afbb41w9qr/M+CPMY781gvlC5GJks1gVXc7JwtbS4/OqoJbqy+hVCzjmvomY2V47tmIZlvcANIf4n0XxNblfKxfKUkt2Kv4pJd6XuV+eaUAc4oI3ISxFh3nj4WprWegVBxXV3fcPcmsVKsqqcwW93AclAuUnMSx6NrX8uy9Z6+7uNvP11KK6hBJx1Bf/8ARcXLiG5sscOWIRY0XnmXcpDFTYnedOJrT/RUYQW/rxzyAqKtduwcwOxoiwbEw3L85KYGkknZ3fKCmrZFYdEnTce40lPHQndU10bK+mXX3FEoZ2WjJeV8k6xRQMY4YZgUaCJbZYhlBQv3hrGwFaMFKNab1yt9TXhsNSqKb13V5hhF0AG7cK7glyUJbfQHvccuIVd5HqKlhWmV9nSK887hgRaNNOFlLb/x1RO6kY8TqkH5H+jXukj9OcWkZnSIMftqAMQZY7nKQMwuQQGBA3m4INHMGQE5ezhsroxKvBfQ2BCvx7etTxeTOvspJ1V4ev8AIUwP7GP/AA1/pFedn+Y+80xJXW9VMZOw+MWFNYWTuxxWhcFxq0WFiEVEEjfEorKhYBmuFW+psLmw8BRCoSackskTilYhwWoiXFF6jSFYBxC3U1TLQ6VN2aMNI5EjkGxDmxGh9a7mFSlSSaurHSWcbMsLtWZd0sn8RPxoywGHlk4LyEdOm9YonXlDif3rEdhCn4iqXsjCvPcX1KXhsO/0+osu3ZWFiIz97m0zDvB4GljsqjTe8r9287CR2fh272+eQIxT6enxrfFcTbO1rHonJ+BGw630YFm1JCMFOoPCuNj21iH3LvPJ4y/LSXzQyHKTlFFLJeEtCoABYAnNa+qhdANd+88OFPToSSzzJQoyks9GVYcG9leObo9Y9EBdd5II95qSqRi9Ls0pK1rWRaxsyoAXstxddPpH9kW6Iv8AWOnjVKlKo8s/Rd/2QkL1Hu09OMnogPtESsq82CpnzRqpPREeXLLIzN9Wz5S54sLdlaKThG+877tn48MvDJGZRTnurnO5p+S+wBhkz5gCb/TizX1sFgj32OpzEXItwrk4zFSxE9xK/wDp95P24F1RxhnPN9XV/P8AJrNn4JrxyZQFTNZdC5zCxdm7e4etLSgqd955vyXYjDObm7md+UN802DA3Ev/AFwi3vrubH1l3r3Ojs9fh1e5EMUzhsquw87/AJV6BvIu5OGrQ+SInrMx8zQTZOatEIcIAN3vvU3rhuLs3CBxGGUESYqUspFwVjhyAHuzAHyrNJveZycW06j+cA1FgUimcRqEXmYzlXQXE41sNL7qRmWHz6hYACaZdL5kcD7piVBp2Xib0NQAA5dpaFD2mZfIlX/I066LOnsp/wCYXzqYcwI+hT2F/pFecm+e+81PpAbHbf5vEpAIyxYpdr2ADm3RHG1jerFC8XI1QoOdOU75IP1UZRGFQiEUUWFigCgB3Bkmw1+dDE3NwOqdRfLluOzQ7qZTe7umhYqXI8lwCtqBmuJaoS44WoAdwFiOq3gaoZ0Kbu0YJ+vJ7Z+Arv4H8tHSv6jL1rsFs4Uwojv2UGFEcq6eY+NDsFmro1+IVv7ObMoMQa7EC7IFk6d+0FQRpwvXHxeWMy1t55fc83i7cs79nsDhiQVFguUjedF8jx/CCapnUlpb3fzvK3Vpxdk3J9SK30kr5YFLsCAJLAQqSNMoYWvr1mPDQCljTW7vTyXVx816LxY0mmk6j/4r3fzwDuA5HZGzYlw8twyq12ja2pDtvJ4W3DvpXXTVoZLsKqtdz4WXUvnziGNpNFZSCmYG/NG7Ipta4CbwNDl3Gw3b6zf08ppxzXav58rlcZSj0RuCEhkV4lkdgMpZwFS3ARi30YHdr2331dGhGnFxVkuzXxfH5YW185vMLrgJ2uWkVL71jGv8TbvSkcYR4X7yNrgjF8uMKIsThLFmOpLMcxP0kX6GuzsqbknktVp3M6Wz43pVH2L1GNYS12f0l/AIZRe+lJcrsLK3A2HpRRN0m2Xs8th4n5xkbPMwyhDdXkb7am2gHCs97u5xsQ/xJBEYMqsjmR3YqqXbIAFVs2gRRSyWRVB5l/E7PjlYSPECx6NmAY2DG3dxJ86KFBfyi4YLhYcqhQJbGwAtmRuzvFMvn0Ohs52rx8fRhLCqBGvsr8BXm59Nm2XSGtEpIJUEjcSASPA8P9aI93axNSiDC1FDWHCiAgbQ0HkWLNEqyXqLMRxsPFFinGoQdehYrk8wDjOofA1Szp0NUYKYWeT2/wDKK9Bgl+Cjofqff7IjIrUgt3FYWpgLrG2oBOmGlTiJJc022CkQQNG7FlkDpJCL3sxIzIeBtXFx0ZyxF0tLWfszzeM/NfzgR7K5OZSMkLzKNxnIWxv9lbA+dUzceMku4z8pJoOxbIxGQo0iRxi5ygA2Xfa9twqt1Kd72bYug3AbEbEWZczx8JZWIVu+OMdJh3kgEbr1to4epJXaUfX7FTqPh8+d4cw+BMBUMsZVrqGRStmtcBgSd4B1vS4nCcmt+9wqbeRdJrnNjM6gswHnfygi+Mwg9/8A1Urr7IStLv8AY6uAyo1H/t9WSf2K5a5K2rt7ysTllYtwbNH1nJ7hoKVsrdV8CY4FN9iba7yal7COchuzdtYWOCFZhNCyxKGDwzKqnLckyBSlrk63qpRfA5lRNtt+j9bWLWP2/hThpDFIHJiYrYMb3W62Nra6a0rTAou97BHFcp8IqF+duo4qkjkfwqe2mUG3ZCtbqu9PEzvK/lBHi8HGYVkKNJGwkZQgtqCbE391S1jdgYtVVLv9GH1FlUdw9wrzTV5M3aybEqDCsKiAhoFNoEC8o2xCmLmDoTlbS9iSLMe6jCzvc04bkmnyngFZF0F99K0URYxFN6RDNqxcUU7KGKRQuRHMKiKpagPEr0T4GqWdOi80YLFnpP7X5CvQYH8mJ0n0n4eiIBWsPAVjUAhRUQWNxPVPh8KnEWb5jPV+SUa8xmsMxdrm2vW7a89tKb5drgeZxH5j+cA8K597mco7TjEjQxN1JJQrj7SrHJJl8CYwCOwmt+AgpVlfgVzYaxWLjhXNI6ou7pEAeA7fAV6FtIqM1tHbxnZVhW0SOGZ3upYrqFRCLgXtcn86420NoU4xdNZtkzQyXboQjPl7O+/cONcaE5T0Q8N+byX8BhJLi9NvscwnLbpY7Cqfsk/zX/y139jRtGUvmh0sJK1GfevcKGS4Hb2V10il5M6OpYhKh1qWFAfL/FlMFLbe1lC8Txt7qvodJvqTZjxj/DsuLQb2XhxHDHGBYJGiAa26KgW91Umi1sivykmX5vKtxmyEhb66HNu8qso5VIvtKcRByoy7mZDZeIJ2fAthlVwveSJGHlVNTJS8Tfs+KcIvsfozcnH2/aK6gaAlSQfMbq8q5WNnI36DTOG04vtgePR+NDfTA6FRcCxHMrbmB8CDTqxVJbuuRLUFvcaxojIW1RgGMp4Ulhk1xJr0UIJe1HUmpzPUsVyhdgmddD5/nVD1N9J6Hn+NFnk9ofAV3tnv8FHUfzyRXWtjChTRCKgqAR2IHQPn8KC1FnbdZ6HsvbKQQKHJGZn6ViR1uNhXn9owcsRLd7DzNanUqTahmST8p4gLrIztwVVYk9w0tWKNKo8rWKY4Ku3nl2tpFPldytSCPDOCRMX5xUtmNuZkVmIG/JzoJA7K3YCMlNvqyv36GebV7XvYsbM27hWKP0mkYhA8gYyklQfr6qNQdNKyVo15ye+78ez6D0oOV2lpxM/yqiyYtyqG7EHMomX6o3mFwG8xerqb36fOf/r7o6lCSlRtJ6cG4v6Si7eDKUpysSy2LDiBGD46mVx3E01NJxST08fshFzlZO9uq7fhe0F32PTdnynm0zfZFjwOnu8KwSyk0c3gYvlc9tpQG17RA2/7l/dXpNkx/Cz637HRwqvQku1ejLQ2pHbiO61dbdZHTkSLtOPgrsfC3vNCwOSkxf7QY7ox+JiTUy6ycl2me5azySfNUOUZ8TGOiDuzrc6k7herIvdhJr5mYsTCO/Tj2mlnwgPWklbuLG3oKqubYvsRXxWFURuFUC8bjv1U76MXzlcSveVOS7GY3ZUoGBUdmKYf+VmHxpMbzN+3aTY/PUE+30NgnKWy6xm/jYfCvK7x2ns+V8pI7+3Yn0eL3K3xtUunqI8LiIZxfkyXn8IRbKB3hSD6rrQ3YMR/1Mc3f1JzhcK9rEA9uYg/zGpuIRVK0eH0HHZ/7uVh+IsPQEVFT6mFV/3RXzvuTqsoPXVvFQPhR3ZFb5NrRoUyyr9VG8CQffUzK924pxxG+Nx4Waiu0W0k9PQRNrRE2JK+ItQUg7uV7+3qWlnQ6hh6ipvCOEuoHStp43/OquJrpo8+2h+1kHePhXd2f+V4nU4lda2sdMdaiAVRSvUZaMXEiyGm4lUs4s18CkxREByc0nVIB63YdDXn9pfnSvbhqeeqtKq07eKfUuKKO2FNxmzfjcKB5JWbDW3cvQso1Eujbwjf6sq7OIa12Iyk5QGWy5t+XMMy3HCmrtxeS17xasFq4q/XbP6ZeJXi/aoVB1cAtclt+7M35Veujn1El+W7vw4eS9wvyzA+ckMHHRBBBcKdO1d1V0E+TW6Jh77l42+l/qCkgeZgIlYi2W4Ug+DSNrbwq1JQXOC6sYdN/W/kll5nqERSGJQ5ACqBqewe+slOjOtJ7quYc2zz/bmK53HqwuFCWW4sSMkmtvEmvTYWg6MFBu9kdPDU3Gi7/u9ivs5tTW2WhokGMPHpe9VsqkyZFtxvUFbAfKGX/wBZgF/5pP8AI36Vcvyn3r3OdXzrwXe/Q1M/WHhVBsj0RWt5frRQr6jzrZIsJYD9XG5gPulL/HNVe0nuxk31X8xNj5Tt1P8Ag05FeUPSpnZOwCgS47LRBcVoqiJvXIwLbqOZHFPVFhMbIPrGjvSRW6FN8CePa0g32PlR3ip4SHAtx7a7V99MpJlUsJJaMnTaUbaMLeI0o5cDPKjPRotJHFbTJrrwFHk3LOxmdTcdr2KMotccQSPeapatJo3U81cwO1RbESD7qn3tXY2c/wAO3adJa+C9WV7V0Bx9QNhyrUZNDsQvRNFPMrnozVJEeZga7AZ3vliaU7+xdQK4O0muWnpw1djgSl+LKPZ+5L1Bm3Otf6QKotfmhAL+1Ib38Kpw3Rtln239B6UXLmqzf+7e+kS7srYeIygiNhmF7mSPLY/eIL+6lxMoN2v6/exRUklJqUll/pd/K+79S5geTqwSCXEyxqb3VASxPZ0n1PkKaMqlVblKLfh89RHU34uME39F5L3YZxm3eEULSHgWsi+p191bKGx561JW7FmVxw0nrkU/nmIJ1aOPuRQT5sdK3x2bhorNOXey+OHprtGOutzdj2kkmtcYqKtFWRcopLIzWJkvjrdgA/8AG361Iu82jXCNsO3/AKvYdghZqvloCQcwii3ZVZRNnPpUDqZvbf8AvuCv+8H9Mn+lXf8A5ePscyv/ANXDu9zYXqhm1FDHbdgiFnkF/sjpPf2Ru86WUlHUaNOUnzVf08zI7IytjppLEZ0zAHgA599nFZdszvSpyi8pL0E2THdxFWD4P3NItefsegY9aSzFY4jjairA7BjnSmCkNVqAzQpIogVxVFBgY4CiAcKIBsm+q5akUVxC2J6737T63q16syU7bisYnbyWn8VPuI/Wt+zpao6MM14en9yoBpXWGtmIaFwjkNQjJZh0T4UVqVGu5N4qNsPkmjLBHOQgX0IB0INwbk1zMdgq1Svv0uKzzOBWc4VN6m9dfItBYA+ePCpn/eSWLDv4k+tJDZlVq1Sdl1L4l9Ab1aS3XN26lkTyYyVt7le5QFHrqffWylszDwzav3/LFao01wKOIKxh5LLcDeeLHRQW36kir8RV5KlZdyLJS3IFbZW1I5AVWXnSoBz9EE3UMbhdLjMPIjiDWPAV6nQqqz4av1+a8GiujUvle5fRrmuoaGNY61ETgYzas/M48k2NwjgX+rbKw8dL27xVW9u1Lm2guUoyp8eHgXp3UnOrAg69hrSmitXSs1Y5MXlF81h257fnQlKK1Ju3KGI26t7Zmc92o9WNVPEQQ6pvgvYG7b2hI02EdEKlXULnJa5JIuTYdtJ/VRlRlNcDmYmg1jKSlx6u8KzpiZf2sxAO9UAUHxta/pXJntKT6J34YGnHUmwWy40IIW57TqawVK9SpqzRuRSyRBsp2OPxam1gkRW3AMNfeK1V6jlhqSfC6ORQgo4yq+u3oaCONmYKqlmPAfE9grJCEp5I3Va0aavIfPhJE68bDvFiPUU8qMolVPF05cbd40I3Y3oar3WW8rT/AHLzJFwkjbkY+VvjRVOT0QrxFKOskQlMpF9PMH3io4tOzLI1IzV4u5xFLYa44GiAWiAUVCDxKBvF6eDsjJXlaRb5SY5VmlC69I6fHXxp69lUlbrHwNGUqUW+ox21pS2V/snUfdO/8j5U2Hluyt1nUUNxfNPmZVO+uzCV43FaHrrR1BmhpFMiMlPVPhTIrepqOTTfREeyfVBVrOHVXO+fOBddzeoBIRJDUI4ogxsefKDHzidLMuZVGbLZMwYjMmr3GvDSuXtGlVqWVPLwvxz7uGZnrRk7JL589ijsTYzQA5mTV89lUnL2ojmxCkdGxzaX460I4OpKak8rLr+tlx8vYqhRlF3v8+d4dXKNb11Wac2D8ftaKIElwW4INST4CknUUVdl1PD1Ju1jGjCmZ3klHW3A8Be+tcbE4u8uYd2jQjBWkib+yV+9/E361m/rJ9ZbuU3w+rOXZUfEX8ST8aV4mb4g5On1F3D4NFFwAPICqZVJSdiNqOisBsTtGKfGYaONlcxiV2K6gHJZRfid9bIU6lPDTcsr29TjTrU62NpqOdt70NFlrBc69zsTLzcTuqFyouEG9jwHrT04b0km7FFeo4xbSv2FLk/s5ow8kus8zZ5CNy/ZjXuUVor1VK0IdFafcy4ShKF6lTpS1+3gHsNPlzg6ZwFuOFjex7jQhK0d1ZC4ilLfVTVLgWMI7xvcEAW7b3vuFqZKpTWbKGqdV5K3aEU2w3EA99Vb0m8gvDRItq48OozZrA3KqbFs2gufqjWrldRvPyKqUUp2jZt5dwIlIJ0UKPsjcNb/AK1RKbkdOjT3E+tiLSljKsGMcylCllFzm13cKdxW7dMZxW7dPMuZhSCWYoqAJY4S17Du9wo3fAy1IqUncvfKPhMs6SAaOlj7Sm3wK1vx8N2akuImw629B03wMc1v9KxK53lcq/NQCcpK34A6eh0q+NecReTiRnDuNxVv5TWmGNX6kI4yXaIZbdZWXyuPUVrhiKctGI7rVfPAkikDbjcd2u6r0xHmroN7CmIAI1sMjjiLG6vbiOFXrNHHxEd2q0/lww0wPEetqAm4xkmMRRqwPh0vhRRFCT+WKWJ5QxKbbz2aD3E3pJVIx1ZZDDylx9yhPt6Vr5Et3m/52rNPHUo8TTHAPj9v5KjvNIOm59lbAeZrBV2jJ9HI2U8HCGbHQ4IDWwHvPrWCpXlJ5u5pW7HootBAKouwNsdpUzFzOBFHMOYsqq6lGUMrCxB4jiLUYScXvLUqqUlNOMtGRYTZ8UX7KJEvvKqAfXfTVK859JlVLD0qT5qSJ71WaB4ktRTF3bjklvTpgcbEoBOgqxLediqc1CO8zTbJ2fDkXogsB0j969aKVm7M4lWcrt9YXODS3VHpatLiksl5Gdzb1YP2thFEMgAA6JbQW1XpD3isL1LqT50X2mTqix3xt9aITrmpkQUioQljaoxGjecl8Gow6llBLEtqL7zYe4Cu5hKUY0lfO+Z5fG15SrOztbIr8vsFzmGzAaowPkdD+VLjob1O/UW7KrcniFfR5Hl8kJFcdSueyUkxm6m1G1FDX4ULWBax1qBCJsKhNyov22sfXfTqpKOjFcYvgMGBYMGjkkQ9xuPO9aIY6pHUz1MNCev3LplmtrM38KD8qZ7SqvQqWBolGSAHrFm8WNvTdSSxdaWsjTHC0l+lCxwKvVAHhVDk5asvjGMdETBT2VXdEujhmFTInNZYic8araK5JIkNAQS1AIoWoS5JlqC3H5u6oLYaTUCkdUuiDlW4uKNgN2ZewY6RPcK1Uejc5eKlzkgxgJCtiN9CUszPKKaD2ExJIp41ZvIx1IJArlJjAqZAQXey24hd7EjstcedCbyuacJS359iMwtZztM41CCUQjgagrJ8JhjI6ou8m1NCLlJRRXVqqnByZ6jBCFVVG5QFHgBavSRjupI8dKW9JyfETGxBo3UjMCpBHaCKWp0HlcaHSWdjyTaeEMLlSD3E8RXm5xs+o9lhK3Kxzea1+4KkF6ZG+JywGi5Ijmh/Nd9LcG8SrDbfStiOVxdKGZMxzRE0EKpJEL4Wx1NqdTLFUyyEWEUHJkcmPtSAEtUIKKjIOtQuAUCoAcKgCZXFrGirWsytp3uhlAcW1AB2U1CXJI2tpTp2Fkr5i5WXpK1Om0rorlCnUymiWLlBKvBT+EU292CPZ9N8WJNt2dh18o7FFqPKPQMcBSi76lESFmvck9p1PrSttmlQjBaFxN2tCxS9chRQIKahB8cRY2AJJ3AdtRJvJCSmoq7Zt+TOwDCeck65Gg+zXYwmE3Hvy1PP47HcqtyGnqaMV0Tli1CFDaOzYpujIgbiDxB7jVE6MJ6otp1pwd4uxh9v8lVg+kRrqT1TvB8eNcvF4VU0nF6newm1pz5tReKM+8Nya5+8dlSyI+Yqbw2+MdSttdOyis0MmmMke+7SikGKtqPDG2+lFaVxM999Gwd22g9ktQAncQUGQ4igQjHGiwsfagC44CgQVFogbLK4e/Gm3SpzsccPalasTfuNK0A3HpHfjTqArlYk+b1N0XfOWPhemWSI5DGhHZUuFSZC8YtRLFJ3IUQDtojtuxcVLi9LfMo3h3N2qNgc0HthcnOfGZmso4Def0rXhcNy2bZzMZtCVJ7sUa/ZeyY4Fsg14sdWPnXVoUIUlzTi18TUrO8giK0IzC0Q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Picture 4" descr="IMG_01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2209800"/>
            <a:ext cx="1625716" cy="1219201"/>
          </a:xfrm>
          <a:prstGeom prst="rect">
            <a:avLst/>
          </a:prstGeom>
          <a:noFill/>
        </p:spPr>
      </p:pic>
      <p:pic>
        <p:nvPicPr>
          <p:cNvPr id="8" name="Picture 4" descr="HPIM198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2209800"/>
            <a:ext cx="1635947" cy="1219200"/>
          </a:xfrm>
          <a:prstGeom prst="rect">
            <a:avLst/>
          </a:prstGeom>
          <a:noFill/>
        </p:spPr>
      </p:pic>
      <p:pic>
        <p:nvPicPr>
          <p:cNvPr id="9" name="Picture 4" descr="IMG_008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2209800"/>
            <a:ext cx="1625182" cy="1219200"/>
          </a:xfrm>
          <a:prstGeom prst="rect">
            <a:avLst/>
          </a:prstGeom>
          <a:noFill/>
        </p:spPr>
      </p:pic>
      <p:pic>
        <p:nvPicPr>
          <p:cNvPr id="10" name="Picture 4" descr="cellphon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3657600"/>
            <a:ext cx="1625069" cy="1219200"/>
          </a:xfrm>
          <a:prstGeom prst="rect">
            <a:avLst/>
          </a:prstGeom>
          <a:noFill/>
        </p:spPr>
      </p:pic>
      <p:pic>
        <p:nvPicPr>
          <p:cNvPr id="11" name="Picture 4" descr="IMG_01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0" y="3657600"/>
            <a:ext cx="1447800" cy="1212784"/>
          </a:xfrm>
          <a:prstGeom prst="rect">
            <a:avLst/>
          </a:prstGeom>
          <a:noFill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86200" y="3657600"/>
            <a:ext cx="1636510" cy="1219200"/>
          </a:xfrm>
          <a:prstGeom prst="rect">
            <a:avLst/>
          </a:prstGeom>
        </p:spPr>
      </p:pic>
      <p:pic>
        <p:nvPicPr>
          <p:cNvPr id="13" name="Picture 4" descr="IMG_009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34200" y="2286000"/>
            <a:ext cx="1578889" cy="1233830"/>
          </a:xfrm>
          <a:prstGeom prst="rect">
            <a:avLst/>
          </a:prstGeom>
          <a:noFill/>
        </p:spPr>
      </p:pic>
      <p:pic>
        <p:nvPicPr>
          <p:cNvPr id="14" name="Picture 4" descr="IMG_009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15000" y="3657600"/>
            <a:ext cx="1287249" cy="1219200"/>
          </a:xfrm>
          <a:prstGeom prst="rect">
            <a:avLst/>
          </a:prstGeom>
          <a:noFill/>
        </p:spPr>
      </p:pic>
      <p:pic>
        <p:nvPicPr>
          <p:cNvPr id="18436" name="Picture 4" descr="Résultat de recherche d'images pour &quot;homme en blouse medicale&quot;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5249" y="5029200"/>
            <a:ext cx="1434944" cy="16764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438400" y="4953000"/>
            <a:ext cx="59436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balanced" dir="t"/>
          </a:scene3d>
          <a:sp3d>
            <a:bevelT prst="relaxedInset"/>
            <a:bevelB/>
          </a:sp3d>
        </p:spPr>
        <p:txBody>
          <a:bodyPr wrap="square" rtlCol="0">
            <a:spAutoFit/>
          </a:bodyPr>
          <a:lstStyle/>
          <a:p>
            <a:r>
              <a:rPr lang="fr-FR" b="1" dirty="0" smtClean="0"/>
              <a:t>Constats amers sur les comportements au laboratoire</a:t>
            </a:r>
            <a:r>
              <a:rPr lang="fr-FR" dirty="0" smtClean="0"/>
              <a:t>:</a:t>
            </a:r>
          </a:p>
          <a:p>
            <a:r>
              <a:rPr lang="fr-FR" dirty="0" smtClean="0"/>
              <a:t>Boire -- Manger -- Toucher un équipement potentiellement </a:t>
            </a:r>
            <a:r>
              <a:rPr lang="fr-FR" dirty="0" smtClean="0"/>
              <a:t>souillé </a:t>
            </a:r>
            <a:r>
              <a:rPr lang="fr-FR" dirty="0" smtClean="0"/>
              <a:t>avec la main nue – Toucher le téléphone avec des gants souillés – Laisser les paillasses sales – Mauvaise gestion des déchets – Port non approprié des blouses – Sortir du laboratoire et y revenir avec sa blouse, etc..</a:t>
            </a:r>
            <a:endParaRPr lang="fr-FR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CA4EC-5EA2-4D48-97F8-829521892768}" type="datetime1">
              <a:rPr lang="en-US" smtClean="0"/>
              <a:t>12/11/15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mtClean="0"/>
              <a:t>Pourquoi les bonnes pratiques au laboratoire?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smtClean="0"/>
              <a:t>Quelques chiffres</a:t>
            </a:r>
          </a:p>
          <a:p>
            <a:pPr lvl="1"/>
            <a:r>
              <a:rPr lang="fr-FR" sz="2400" smtClean="0"/>
              <a:t>1985-2005: 266 </a:t>
            </a:r>
            <a:r>
              <a:rPr lang="fr-FR" sz="2400"/>
              <a:t>cas de contamination en laboratoire dont 211 dans les laboratoires médicaux et 55 dans les laboratoires de </a:t>
            </a:r>
            <a:r>
              <a:rPr lang="fr-FR" sz="2400" smtClean="0"/>
              <a:t>recherche (</a:t>
            </a:r>
            <a:r>
              <a:rPr lang="fr-FR" sz="2400" b="1" i="1" smtClean="0"/>
              <a:t>K. Bouillaut, Paris, 2006)</a:t>
            </a:r>
            <a:r>
              <a:rPr lang="fr-FR" sz="2400" smtClean="0"/>
              <a:t> </a:t>
            </a:r>
            <a:endParaRPr lang="fr-FR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926A-8AE5-7143-8BD7-EC94581FE12B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bonnes pratiques au laboratoire?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209800"/>
          <a:ext cx="7086599" cy="4419600"/>
        </p:xfrm>
        <a:graphic>
          <a:graphicData uri="http://schemas.openxmlformats.org/drawingml/2006/table">
            <a:tbl>
              <a:tblPr/>
              <a:tblGrid>
                <a:gridCol w="1902143"/>
                <a:gridCol w="1294279"/>
                <a:gridCol w="1297215"/>
                <a:gridCol w="1297215"/>
                <a:gridCol w="1295747"/>
              </a:tblGrid>
              <a:tr h="192157">
                <a:tc row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Infections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         Nombre total (%) de cas rapportés pour :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3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U.S.A (1)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U.S.A et monde (2)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Grande-Bretagne (</a:t>
                      </a:r>
                      <a:r>
                        <a:rPr lang="fr-FR" sz="1200" dirty="0" smtClean="0">
                          <a:latin typeface="Arial"/>
                          <a:ea typeface="Times New Roman"/>
                          <a:cs typeface="Arial"/>
                        </a:rPr>
                        <a:t>3)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 NADC (4)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313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Brucellose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Fièvre Q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Fièvre typhoïde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Hépatites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Tularémie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Tuberculose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latin typeface="Arial"/>
                          <a:ea typeface="Times New Roman"/>
                          <a:cs typeface="Arial"/>
                        </a:rPr>
                        <a:t>Dermatomycose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Encéphalite équine vénézuélienne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Typhus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Psittacose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latin typeface="Arial"/>
                          <a:ea typeface="Times New Roman"/>
                          <a:cs typeface="Arial"/>
                        </a:rPr>
                        <a:t>Coccidioidomycose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Infections à streptocoques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Arial"/>
                          <a:ea typeface="Times New Roman"/>
                          <a:cs typeface="Arial"/>
                        </a:rPr>
                        <a:t>Histoplasmose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Arial"/>
                          <a:ea typeface="Times New Roman"/>
                          <a:cs typeface="Arial"/>
                        </a:rPr>
                        <a:t>Leptospirose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Arial"/>
                          <a:ea typeface="Times New Roman"/>
                          <a:cs typeface="Arial"/>
                        </a:rPr>
                        <a:t>Salmonellose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Arial"/>
                          <a:ea typeface="Times New Roman"/>
                          <a:cs typeface="Arial"/>
                        </a:rPr>
                        <a:t>Shigellose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Toutes infections rapportées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274 (9.4)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184 (6.3)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292 (10.0)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126 (4.3)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129 (4.4)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174 (6.0)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84 (2.9)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118 (4.1)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82 (2.8)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70 (2.4)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108 (3.7)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67 (2.3)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81(2.8)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43 (1.5)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54 (1.9)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54 (1.9)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2912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423 (10.8)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278 (7.1)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256 (6.5)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234 (6.0)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225 (5.7)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176 (4.5)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161 (4.1)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141 (3.6)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124 (3.2)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116 (3.0)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93 (2.4)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78 (2.0)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71 (1.8)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87 (2.2)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48 (1.2)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58 (1.5)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3921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 (2.1)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3 (3.2)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19 (20.0)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24 (25.3)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3 (3.2)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11 (11.6)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26 (27.4)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latin typeface="Arial"/>
                          <a:ea typeface="Times New Roman"/>
                          <a:cs typeface="Arial"/>
                        </a:rPr>
                        <a:t>95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18 (52.9)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4 (11.8)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2 (5.9)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4 (11.8)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3 (8.8)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1 (2.9)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Arial"/>
                          <a:ea typeface="Times New Roman"/>
                          <a:cs typeface="Arial"/>
                        </a:rPr>
                        <a:t>34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203" marR="68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5800" y="1524000"/>
            <a:ext cx="635622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25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Infections acquises en laboratoire les plus fréquemment rapportées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aux USA et en Grande- Bretagne (</a:t>
            </a:r>
            <a:r>
              <a:rPr lang="en-US" sz="1600" dirty="0" smtClean="0"/>
              <a:t>Sewell, 1995)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0" y="914400"/>
            <a:ext cx="152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Données de 1969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Données de 1976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lang="fr-FR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.Données de 1980 à 1989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«National Animal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Disease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Center», données de 1975 à 1985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26BC-1B49-2645-AA9C-198E4B4C4542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bonnes pratiques au laboratoire?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/>
              <a:t>Infections en </a:t>
            </a:r>
            <a:r>
              <a:rPr lang="fr-FR" sz="2400" b="1" dirty="0" err="1" smtClean="0"/>
              <a:t>labaoratoire</a:t>
            </a:r>
            <a:r>
              <a:rPr lang="fr-FR" sz="2400" b="1" dirty="0" smtClean="0"/>
              <a:t> les plus rapportées</a:t>
            </a:r>
          </a:p>
          <a:p>
            <a:pPr lvl="1"/>
            <a:r>
              <a:rPr lang="fr-FR" sz="2000" dirty="0" smtClean="0"/>
              <a:t>Parmi </a:t>
            </a:r>
            <a:r>
              <a:rPr lang="fr-FR" sz="2000" dirty="0"/>
              <a:t>les dix infections acquises en laboratoire les plus fréquemment rencontrées et recensés parmi 159 (responsables de plus de 50% des cas) on trouve la Brucellose, la fièvre Q (</a:t>
            </a:r>
            <a:r>
              <a:rPr lang="fr-FR" sz="2000" b="1" i="1" dirty="0" err="1"/>
              <a:t>Coxiella</a:t>
            </a:r>
            <a:r>
              <a:rPr lang="fr-FR" sz="2000" dirty="0"/>
              <a:t>), les Hépatites, la fièvre typhoïde (</a:t>
            </a:r>
            <a:r>
              <a:rPr lang="fr-FR" sz="2000" b="1" i="1" dirty="0"/>
              <a:t>Salmonella </a:t>
            </a:r>
            <a:r>
              <a:rPr lang="fr-FR" sz="2000" b="1" i="1" dirty="0" err="1"/>
              <a:t>Typhi</a:t>
            </a:r>
            <a:r>
              <a:rPr lang="fr-FR" sz="2000" dirty="0"/>
              <a:t>), la Tularémie (</a:t>
            </a:r>
            <a:r>
              <a:rPr lang="fr-FR" sz="2000" b="1" i="1" dirty="0" err="1"/>
              <a:t>Francisella</a:t>
            </a:r>
            <a:r>
              <a:rPr lang="fr-FR" sz="2000" b="1" i="1" dirty="0"/>
              <a:t> </a:t>
            </a:r>
            <a:r>
              <a:rPr lang="fr-FR" sz="2000" b="1" i="1" dirty="0" err="1"/>
              <a:t>tularensis</a:t>
            </a:r>
            <a:r>
              <a:rPr lang="fr-FR" sz="2000" dirty="0"/>
              <a:t>), la Tuberculose (</a:t>
            </a:r>
            <a:r>
              <a:rPr lang="fr-FR" sz="2000" b="1" i="1" dirty="0" err="1"/>
              <a:t>Mycobacterium</a:t>
            </a:r>
            <a:r>
              <a:rPr lang="fr-FR" sz="2000" b="1" i="1" dirty="0"/>
              <a:t> </a:t>
            </a:r>
            <a:r>
              <a:rPr lang="fr-FR" sz="2000" b="1" i="1" dirty="0" err="1"/>
              <a:t>tuberculosis</a:t>
            </a:r>
            <a:r>
              <a:rPr lang="fr-FR" sz="2000" b="1" i="1" dirty="0"/>
              <a:t> ou </a:t>
            </a:r>
            <a:r>
              <a:rPr lang="fr-FR" sz="2000" b="1" i="1" dirty="0" err="1"/>
              <a:t>bovis</a:t>
            </a:r>
            <a:r>
              <a:rPr lang="fr-FR" sz="2000" dirty="0"/>
              <a:t>), des </a:t>
            </a:r>
            <a:r>
              <a:rPr lang="fr-FR" sz="2000" dirty="0" err="1"/>
              <a:t>Dermatomycoses</a:t>
            </a:r>
            <a:r>
              <a:rPr lang="fr-FR" sz="2000" dirty="0"/>
              <a:t> à </a:t>
            </a:r>
            <a:r>
              <a:rPr lang="fr-FR" sz="2000" b="1" i="1" dirty="0"/>
              <a:t>Trichophyton </a:t>
            </a:r>
            <a:r>
              <a:rPr lang="fr-FR" sz="2000" b="1" i="1" dirty="0" err="1"/>
              <a:t>mentagrophytes</a:t>
            </a:r>
            <a:r>
              <a:rPr lang="fr-FR" sz="2000" dirty="0"/>
              <a:t>, l’encéphalite équine vénézuélienne, Psittacose (</a:t>
            </a:r>
            <a:r>
              <a:rPr lang="fr-FR" sz="2000" b="1" i="1" dirty="0"/>
              <a:t>Chlamydia </a:t>
            </a:r>
            <a:r>
              <a:rPr lang="fr-FR" sz="2000" b="1" i="1" dirty="0" err="1"/>
              <a:t>psittaci</a:t>
            </a:r>
            <a:r>
              <a:rPr lang="fr-FR" sz="2000" dirty="0"/>
              <a:t>), </a:t>
            </a:r>
            <a:r>
              <a:rPr lang="fr-FR" sz="2000" dirty="0" err="1"/>
              <a:t>Coccidioidomycose</a:t>
            </a:r>
            <a:r>
              <a:rPr lang="fr-FR" sz="2000" dirty="0"/>
              <a:t> (</a:t>
            </a:r>
            <a:r>
              <a:rPr lang="fr-FR" sz="2000" b="1" i="1" dirty="0" err="1"/>
              <a:t>Coccidioides</a:t>
            </a:r>
            <a:r>
              <a:rPr lang="fr-FR" sz="2000" b="1" i="1" dirty="0"/>
              <a:t> </a:t>
            </a:r>
            <a:r>
              <a:rPr lang="fr-FR" sz="2000" b="1" i="1" dirty="0" err="1"/>
              <a:t>immitis</a:t>
            </a:r>
            <a:r>
              <a:rPr lang="fr-FR" sz="2000" dirty="0"/>
              <a:t>).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767E-AE67-2D4D-A7D7-7DC124E9793D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bonnes pratiques au laboratoire?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/>
          </a:bodyPr>
          <a:lstStyle/>
          <a:p>
            <a:r>
              <a:rPr lang="fr-FR" sz="2400" dirty="0"/>
              <a:t>Etudes plus récentes sur les infections acquises au </a:t>
            </a:r>
            <a:r>
              <a:rPr lang="fr-FR" sz="2400" dirty="0" smtClean="0"/>
              <a:t>laboratoire</a:t>
            </a:r>
          </a:p>
          <a:p>
            <a:pPr lvl="1"/>
            <a:r>
              <a:rPr lang="fr-FR" sz="2400" dirty="0"/>
              <a:t>les infections les plus fréquentes sont : </a:t>
            </a:r>
            <a:r>
              <a:rPr lang="fr-FR" sz="2400" b="1" dirty="0"/>
              <a:t>l’hépatite virale B</a:t>
            </a:r>
            <a:r>
              <a:rPr lang="fr-FR" sz="2400" dirty="0"/>
              <a:t>, la </a:t>
            </a:r>
            <a:r>
              <a:rPr lang="fr-FR" sz="2400" b="1" dirty="0"/>
              <a:t>brucellose</a:t>
            </a:r>
            <a:r>
              <a:rPr lang="fr-FR" sz="2400" dirty="0"/>
              <a:t>, la </a:t>
            </a:r>
            <a:r>
              <a:rPr lang="fr-FR" sz="2400" b="1" dirty="0"/>
              <a:t>tuberculose</a:t>
            </a:r>
            <a:r>
              <a:rPr lang="fr-FR" sz="2400" dirty="0"/>
              <a:t>, les </a:t>
            </a:r>
            <a:r>
              <a:rPr lang="fr-FR" sz="2400" b="1" dirty="0"/>
              <a:t>salmonelloses</a:t>
            </a:r>
            <a:r>
              <a:rPr lang="fr-FR" sz="2400" dirty="0"/>
              <a:t>, et </a:t>
            </a:r>
            <a:r>
              <a:rPr lang="fr-FR" sz="2400" b="1" dirty="0" err="1"/>
              <a:t>shigelloses</a:t>
            </a:r>
            <a:r>
              <a:rPr lang="fr-FR" sz="2400" dirty="0"/>
              <a:t>, la </a:t>
            </a:r>
            <a:r>
              <a:rPr lang="fr-FR" sz="2400" b="1" dirty="0"/>
              <a:t>fièvre Q</a:t>
            </a:r>
            <a:r>
              <a:rPr lang="fr-FR" sz="2400" dirty="0"/>
              <a:t> et le </a:t>
            </a:r>
            <a:r>
              <a:rPr lang="fr-FR" sz="2400" b="1" dirty="0"/>
              <a:t>VIH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4114800"/>
          <a:ext cx="6385560" cy="2346959"/>
        </p:xfrm>
        <a:graphic>
          <a:graphicData uri="http://schemas.openxmlformats.org/drawingml/2006/table">
            <a:tbl>
              <a:tblPr/>
              <a:tblGrid>
                <a:gridCol w="3192780"/>
                <a:gridCol w="3192780"/>
              </a:tblGrid>
              <a:tr h="20781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latin typeface="Arial"/>
                          <a:ea typeface="Times New Roman"/>
                          <a:cs typeface="Arial"/>
                        </a:rPr>
                        <a:t>Années : 1925-1976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latin typeface="Arial"/>
                          <a:ea typeface="Times New Roman"/>
                          <a:cs typeface="Arial"/>
                        </a:rPr>
                        <a:t>Années : 1977-1998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18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i="1">
                          <a:latin typeface="Arial"/>
                          <a:ea typeface="Times New Roman"/>
                          <a:cs typeface="Arial"/>
                        </a:rPr>
                        <a:t>Brucella spp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i="1">
                          <a:latin typeface="Arial"/>
                          <a:ea typeface="Times New Roman"/>
                          <a:cs typeface="Arial"/>
                        </a:rPr>
                        <a:t>Coxiella burnetii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i="1">
                          <a:latin typeface="Arial"/>
                          <a:ea typeface="Times New Roman"/>
                          <a:cs typeface="Arial"/>
                        </a:rPr>
                        <a:t>Salmonella Typhi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latin typeface="Arial"/>
                          <a:ea typeface="Times New Roman"/>
                          <a:cs typeface="Arial"/>
                        </a:rPr>
                        <a:t>Virus de l’hépatite B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Arial"/>
                          <a:ea typeface="Times New Roman"/>
                          <a:cs typeface="Arial"/>
                        </a:rPr>
                        <a:t>Francesilla tularensis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i="1">
                          <a:latin typeface="Arial"/>
                          <a:ea typeface="Times New Roman"/>
                          <a:cs typeface="Arial"/>
                        </a:rPr>
                        <a:t>Mycobacterium tuberculosis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latin typeface="Arial"/>
                          <a:ea typeface="Times New Roman"/>
                          <a:cs typeface="Arial"/>
                        </a:rPr>
                        <a:t>Champignons dermatophites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latin typeface="Arial"/>
                          <a:ea typeface="Times New Roman"/>
                          <a:cs typeface="Arial"/>
                        </a:rPr>
                        <a:t>Virus EEV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1">
                          <a:latin typeface="Arial"/>
                          <a:ea typeface="Times New Roman"/>
                          <a:cs typeface="Arial"/>
                        </a:rPr>
                        <a:t>Chlamydia psittaci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1">
                          <a:latin typeface="Arial"/>
                          <a:ea typeface="Times New Roman"/>
                          <a:cs typeface="Arial"/>
                        </a:rPr>
                        <a:t>Coccidioides immitis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  <a:cs typeface="Arial"/>
                        </a:rPr>
                        <a:t>Virus de l’hépatite B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 err="1">
                          <a:latin typeface="Arial"/>
                          <a:ea typeface="Times New Roman"/>
                          <a:cs typeface="Arial"/>
                        </a:rPr>
                        <a:t>Brucella</a:t>
                      </a:r>
                      <a:r>
                        <a:rPr lang="en-US" sz="1400" b="1" i="1" dirty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b="1" i="1" dirty="0" err="1">
                          <a:latin typeface="Arial"/>
                          <a:ea typeface="Times New Roman"/>
                          <a:cs typeface="Arial"/>
                        </a:rPr>
                        <a:t>spp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Arial"/>
                          <a:ea typeface="Times New Roman"/>
                          <a:cs typeface="Arial"/>
                        </a:rPr>
                        <a:t>Mycobacterium tuberculosis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1" dirty="0">
                          <a:latin typeface="Arial"/>
                          <a:ea typeface="Times New Roman"/>
                          <a:cs typeface="Arial"/>
                        </a:rPr>
                        <a:t>Salmonella </a:t>
                      </a:r>
                      <a:r>
                        <a:rPr lang="fr-FR" sz="1400" b="1" i="1" dirty="0" err="1">
                          <a:latin typeface="Arial"/>
                          <a:ea typeface="Times New Roman"/>
                          <a:cs typeface="Arial"/>
                        </a:rPr>
                        <a:t>Typhi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1" dirty="0" err="1">
                          <a:latin typeface="Arial"/>
                          <a:ea typeface="Times New Roman"/>
                          <a:cs typeface="Arial"/>
                        </a:rPr>
                        <a:t>Shigella</a:t>
                      </a:r>
                      <a:r>
                        <a:rPr lang="fr-FR" sz="1400" b="1" i="1" dirty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1" dirty="0" err="1">
                          <a:latin typeface="Arial"/>
                          <a:ea typeface="Times New Roman"/>
                          <a:cs typeface="Arial"/>
                        </a:rPr>
                        <a:t>spp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1" dirty="0" err="1">
                          <a:latin typeface="Arial"/>
                          <a:ea typeface="Times New Roman"/>
                          <a:cs typeface="Arial"/>
                        </a:rPr>
                        <a:t>Coxiella</a:t>
                      </a:r>
                      <a:r>
                        <a:rPr lang="fr-FR" sz="1400" b="1" i="1" dirty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1" dirty="0" err="1">
                          <a:latin typeface="Arial"/>
                          <a:ea typeface="Times New Roman"/>
                          <a:cs typeface="Arial"/>
                        </a:rPr>
                        <a:t>burnetii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Arial"/>
                          <a:ea typeface="Times New Roman"/>
                          <a:cs typeface="Arial"/>
                        </a:rPr>
                        <a:t>VIH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990600" y="3581400"/>
            <a:ext cx="38459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agents les plus couramment observés à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l’origine des infections acquises en laboratoire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3800" y="2819400"/>
            <a:ext cx="1600200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Utah </a:t>
            </a:r>
            <a:r>
              <a:rPr lang="fr-FR" dirty="0"/>
              <a:t>de 1978 à </a:t>
            </a:r>
            <a:r>
              <a:rPr lang="fr-FR" dirty="0" smtClean="0"/>
              <a:t>1982: incidence </a:t>
            </a:r>
            <a:r>
              <a:rPr lang="fr-FR" dirty="0"/>
              <a:t>annuelle des infections acquises en laboratoires cliniques était de 3 pour 1000 employés, avec trois fois plus de risques pour les petits laboratoires</a:t>
            </a:r>
            <a:r>
              <a:rPr lang="fr-FR" dirty="0" smtClean="0"/>
              <a:t>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D270-BE26-654B-B056-549B23E56632}" type="datetime1">
              <a:rPr lang="en-US" smtClean="0"/>
              <a:t>12/11/15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les bonnes pratiques au laboratoire?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609599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Le cas de la maladie à virus Ebola</a:t>
            </a: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D270-BE26-654B-B056-549B23E56632}" type="datetime1">
              <a:rPr lang="en-US" smtClean="0"/>
              <a:t>12/12/15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2057400"/>
            <a:ext cx="6553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02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Bonnes</a:t>
            </a:r>
            <a:r>
              <a:rPr lang="en-US" dirty="0" smtClean="0"/>
              <a:t> </a:t>
            </a:r>
            <a:r>
              <a:rPr lang="en-US" dirty="0" err="1" smtClean="0"/>
              <a:t>Pratiques</a:t>
            </a:r>
            <a:r>
              <a:rPr lang="en-US" dirty="0" smtClean="0"/>
              <a:t> de </a:t>
            </a:r>
            <a:r>
              <a:rPr lang="en-US" dirty="0" err="1" smtClean="0"/>
              <a:t>laboratoire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971800"/>
            <a:ext cx="8229600" cy="12954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None/>
            </a:pPr>
            <a:r>
              <a:rPr lang="fr-FR" sz="2800" b="1" dirty="0" smtClean="0"/>
              <a:t>Principe fondamental de la Biosécurité </a:t>
            </a:r>
            <a:r>
              <a:rPr lang="fr-FR" sz="2800" dirty="0" smtClean="0"/>
              <a:t>: Considérer tout spécimen biologique comme potentiellement infectieux. </a:t>
            </a:r>
          </a:p>
          <a:p>
            <a:pPr>
              <a:spcBef>
                <a:spcPts val="1200"/>
              </a:spcBef>
              <a:spcAft>
                <a:spcPts val="300"/>
              </a:spcAft>
              <a:buNone/>
            </a:pPr>
            <a:r>
              <a:rPr lang="fr-FR" sz="2800" dirty="0" smtClean="0"/>
              <a:t>  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F675-98C2-944B-AC5E-DD9600F582FF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r>
              <a:rPr lang="fr-FR" smtClean="0"/>
              <a:t>Evaluation des risques</a:t>
            </a:r>
          </a:p>
          <a:p>
            <a:pPr lvl="1"/>
            <a:endParaRPr lang="fr-FR"/>
          </a:p>
        </p:txBody>
      </p:sp>
      <p:graphicFrame>
        <p:nvGraphicFramePr>
          <p:cNvPr id="4" name="Diagram 3"/>
          <p:cNvGraphicFramePr/>
          <p:nvPr/>
        </p:nvGraphicFramePr>
        <p:xfrm>
          <a:off x="16002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62200" y="5864423"/>
            <a:ext cx="541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Document d’évaluation – Plan d’action avec mise à jour</a:t>
            </a:r>
            <a:endParaRPr lang="fr-FR" sz="14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11CD-9A90-674F-B02A-C8AB73241B24}" type="datetime1">
              <a:rPr lang="en-US" smtClean="0"/>
              <a:t>12/11/15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>
            <a:normAutofit fontScale="70000" lnSpcReduction="20000"/>
          </a:bodyPr>
          <a:lstStyle/>
          <a:p>
            <a:r>
              <a:rPr lang="fr-FR" b="1" dirty="0" smtClean="0"/>
              <a:t>Evaluation des risques</a:t>
            </a:r>
          </a:p>
          <a:p>
            <a:pPr lvl="1"/>
            <a:r>
              <a:rPr lang="fr-FR" dirty="0" smtClean="0"/>
              <a:t>Les groupes de risques (Organismes)</a:t>
            </a:r>
          </a:p>
          <a:p>
            <a:pPr lvl="1"/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2895600"/>
          <a:ext cx="6324601" cy="1676401"/>
        </p:xfrm>
        <a:graphic>
          <a:graphicData uri="http://schemas.openxmlformats.org/drawingml/2006/table">
            <a:tbl>
              <a:tblPr/>
              <a:tblGrid>
                <a:gridCol w="653767"/>
                <a:gridCol w="1212910"/>
                <a:gridCol w="1071966"/>
                <a:gridCol w="1301579"/>
                <a:gridCol w="2084379"/>
              </a:tblGrid>
              <a:tr h="618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Groupes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Pathogénicité chez l'humain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Danger pour le professionnel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Propagation dans la collectivité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Existence d'une prophylaxie ou d'un traitement efficace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47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</a:tr>
              <a:tr h="26447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Peu Probable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47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Possible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</a:tr>
              <a:tr h="26447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Oui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Elevée</a:t>
                      </a:r>
                      <a:endParaRPr lang="en-US" sz="110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</a:t>
                      </a:r>
                      <a:endParaRPr lang="en-US" sz="1100" dirty="0">
                        <a:solidFill>
                          <a:srgbClr val="9436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BA66-2E04-DA4D-87E0-92338D4668D3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3" name="Picture 11" descr="http://www.vetiwork.com/uploads/Medias/570/71/G_pim_82_1326213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5029200"/>
            <a:ext cx="838200" cy="838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Equipements de protection individuelle</a:t>
            </a:r>
            <a:endParaRPr lang="fr-FR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505200" y="2743200"/>
          <a:ext cx="12192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Photo Editor Photo" r:id="rId4" imgW="3933333" imgH="5238095" progId="">
                  <p:embed/>
                </p:oleObj>
              </mc:Choice>
              <mc:Fallback>
                <p:oleObj name="Photo Editor Photo" r:id="rId4" imgW="3933333" imgH="523809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12192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n95goggleswor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2743200"/>
            <a:ext cx="11049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masks"/>
          <p:cNvPicPr>
            <a:picLocks noChangeAspect="1" noChangeArrowheads="1"/>
          </p:cNvPicPr>
          <p:nvPr/>
        </p:nvPicPr>
        <p:blipFill>
          <a:blip r:embed="rId7" cstate="print"/>
          <a:srcRect l="14265" t="20439" r="14528" b="14107"/>
          <a:stretch>
            <a:fillRect/>
          </a:stretch>
        </p:blipFill>
        <p:spPr bwMode="auto">
          <a:xfrm>
            <a:off x="2057400" y="2743200"/>
            <a:ext cx="990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PEPFAR Pictures 058"/>
          <p:cNvPicPr>
            <a:picLocks noChangeAspect="1" noChangeArrowheads="1"/>
          </p:cNvPicPr>
          <p:nvPr/>
        </p:nvPicPr>
        <p:blipFill>
          <a:blip r:embed="rId8" cstate="print"/>
          <a:srcRect l="36076" r="3165"/>
          <a:stretch>
            <a:fillRect/>
          </a:stretch>
        </p:blipFill>
        <p:spPr bwMode="auto">
          <a:xfrm>
            <a:off x="6629400" y="2743200"/>
            <a:ext cx="1241534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entrifuge safety cup"/>
          <p:cNvPicPr>
            <a:picLocks noChangeAspect="1" noChangeArrowheads="1"/>
          </p:cNvPicPr>
          <p:nvPr/>
        </p:nvPicPr>
        <p:blipFill>
          <a:blip r:embed="rId9" cstate="print"/>
          <a:srcRect l="21477" t="25870" r="30629" b="15237"/>
          <a:stretch>
            <a:fillRect/>
          </a:stretch>
        </p:blipFill>
        <p:spPr bwMode="auto">
          <a:xfrm>
            <a:off x="3657600" y="4495800"/>
            <a:ext cx="106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29200" y="2819400"/>
            <a:ext cx="130698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DSC02384"/>
          <p:cNvPicPr>
            <a:picLocks noChangeAspect="1" noChangeArrowheads="1"/>
          </p:cNvPicPr>
          <p:nvPr/>
        </p:nvPicPr>
        <p:blipFill>
          <a:blip r:embed="rId11" cstate="print"/>
          <a:srcRect l="31598" r="9396" b="42824"/>
          <a:stretch>
            <a:fillRect/>
          </a:stretch>
        </p:blipFill>
        <p:spPr bwMode="auto">
          <a:xfrm>
            <a:off x="457200" y="4571999"/>
            <a:ext cx="1143000" cy="133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BioSafety Cabinet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81200" y="4495799"/>
            <a:ext cx="1447800" cy="131206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3315" name="AutoShape 3" descr="Résultat de recherche d'images pour &quot;chaussures au laboratoi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" name="AutoShape 5" descr="Résultat de recherche d'images pour &quot;chaussures au laboratoi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9" name="AutoShape 7" descr="Résultat de recherche d'images pour &quot;chaussures au laboratoi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1" name="Picture 9" descr="http://93.93.45.163/facilecomm_1057526753/photos/TMPL_SKU000033_962_0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27600" y="4495800"/>
            <a:ext cx="1117600" cy="838200"/>
          </a:xfrm>
          <a:prstGeom prst="rect">
            <a:avLst/>
          </a:prstGeom>
          <a:noFill/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E479C-14A6-1841-B5F8-5BC7C4440EA4}" type="datetime1">
              <a:rPr lang="en-US" smtClean="0"/>
              <a:t>12/11/15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sz="2600" b="1" dirty="0" smtClean="0"/>
              <a:t>Equipements de protection individuelle</a:t>
            </a:r>
          </a:p>
          <a:p>
            <a:pPr lvl="1">
              <a:lnSpc>
                <a:spcPct val="90000"/>
              </a:lnSpc>
            </a:pPr>
            <a:r>
              <a:rPr lang="fr-FR" sz="2600" dirty="0" smtClean="0"/>
              <a:t>Blouses</a:t>
            </a:r>
          </a:p>
          <a:p>
            <a:pPr lvl="2">
              <a:lnSpc>
                <a:spcPct val="90000"/>
              </a:lnSpc>
            </a:pPr>
            <a:r>
              <a:rPr lang="fr-FR" dirty="0" smtClean="0"/>
              <a:t>Doivent être portées pendant tout le temps qu’on est dans le laboratoire.</a:t>
            </a:r>
          </a:p>
          <a:p>
            <a:pPr lvl="2">
              <a:lnSpc>
                <a:spcPct val="90000"/>
              </a:lnSpc>
            </a:pPr>
            <a:r>
              <a:rPr lang="fr-FR" dirty="0" smtClean="0">
                <a:cs typeface="Times New Roman" pitchFamily="18" charset="0"/>
              </a:rPr>
              <a:t>Doivent être </a:t>
            </a:r>
            <a:r>
              <a:rPr lang="fr-FR" dirty="0" smtClean="0">
                <a:cs typeface="Times New Roman" pitchFamily="18" charset="0"/>
              </a:rPr>
              <a:t>enlevées </a:t>
            </a:r>
            <a:r>
              <a:rPr lang="fr-FR" dirty="0" smtClean="0">
                <a:cs typeface="Times New Roman" pitchFamily="18" charset="0"/>
              </a:rPr>
              <a:t>immédiatement lorsqu’elles sont souillées</a:t>
            </a:r>
            <a:r>
              <a:rPr lang="fr-FR" dirty="0" smtClean="0"/>
              <a:t>.</a:t>
            </a:r>
          </a:p>
          <a:p>
            <a:pPr lvl="2">
              <a:lnSpc>
                <a:spcPct val="90000"/>
              </a:lnSpc>
            </a:pPr>
            <a:r>
              <a:rPr lang="fr-FR" dirty="0" smtClean="0"/>
              <a:t>Ne doivent pas être portées en dehors du laboratoire.</a:t>
            </a:r>
          </a:p>
          <a:p>
            <a:pPr lvl="2">
              <a:lnSpc>
                <a:spcPct val="90000"/>
              </a:lnSpc>
            </a:pPr>
            <a:endParaRPr lang="fr-FR" dirty="0" smtClean="0"/>
          </a:p>
          <a:p>
            <a:pPr lvl="1">
              <a:lnSpc>
                <a:spcPct val="90000"/>
              </a:lnSpc>
            </a:pPr>
            <a:r>
              <a:rPr lang="fr-FR" dirty="0" smtClean="0"/>
              <a:t>Gants </a:t>
            </a:r>
            <a:r>
              <a:rPr lang="fr-FR" sz="2200" dirty="0" smtClean="0"/>
              <a:t>(Avant d’entrer en contact avec  un produit biologique)</a:t>
            </a:r>
          </a:p>
          <a:p>
            <a:pPr lvl="2"/>
            <a:r>
              <a:rPr lang="fr-FR" dirty="0" smtClean="0"/>
              <a:t>Prélèvement ,  manipulation de déchets,</a:t>
            </a:r>
          </a:p>
          <a:p>
            <a:pPr lvl="2"/>
            <a:r>
              <a:rPr lang="fr-FR" sz="2400" dirty="0" smtClean="0"/>
              <a:t>L’exécution des procédures de  laboratoire (analyses; nettoyage du matériel)</a:t>
            </a:r>
          </a:p>
          <a:p>
            <a:pPr lvl="2"/>
            <a:r>
              <a:rPr lang="fr-FR" dirty="0" smtClean="0"/>
              <a:t>A enlever quand: souillés, avant de sortir, avant de toucher des objets non souillés</a:t>
            </a:r>
            <a:endParaRPr lang="fr-FR" sz="2400" dirty="0" smtClean="0"/>
          </a:p>
          <a:p>
            <a:pPr lvl="2">
              <a:lnSpc>
                <a:spcPct val="90000"/>
              </a:lnSpc>
            </a:pPr>
            <a:r>
              <a:rPr lang="fr-FR" dirty="0" smtClean="0"/>
              <a:t>Ne pas réutiliser</a:t>
            </a:r>
          </a:p>
          <a:p>
            <a:pPr lvl="1"/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805F-D023-1F43-881D-CC3341E7DD5B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Bonnes Pratiques de laboratoire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/>
              <a:t>Conduite Générale</a:t>
            </a:r>
          </a:p>
          <a:p>
            <a:pPr lvl="1"/>
            <a:r>
              <a:rPr lang="fr-FR" sz="2400" dirty="0" smtClean="0"/>
              <a:t>Conduire tout travail de laboratoire avec </a:t>
            </a:r>
            <a:r>
              <a:rPr lang="fr-FR" sz="2400" dirty="0" smtClean="0"/>
              <a:t>précautions </a:t>
            </a:r>
            <a:endParaRPr lang="fr-FR" sz="2400" dirty="0" smtClean="0"/>
          </a:p>
          <a:p>
            <a:pPr lvl="1"/>
            <a:r>
              <a:rPr lang="fr-FR" sz="2400" dirty="0" smtClean="0"/>
              <a:t>Eviter les renversements de liquides, les éclaboussures et la formation d’aérosols.</a:t>
            </a:r>
          </a:p>
          <a:p>
            <a:pPr lvl="1"/>
            <a:r>
              <a:rPr lang="fr-FR" sz="2400" dirty="0" smtClean="0"/>
              <a:t>Ne jamais pipeter avec la </a:t>
            </a:r>
            <a:r>
              <a:rPr lang="fr-FR" sz="2400" dirty="0" smtClean="0"/>
              <a:t>bouche</a:t>
            </a:r>
          </a:p>
          <a:p>
            <a:pPr lvl="1"/>
            <a:r>
              <a:rPr lang="fr-FR" sz="2400" dirty="0" smtClean="0"/>
              <a:t>Utiliser le bon sens</a:t>
            </a:r>
            <a:endParaRPr lang="fr-FR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2042-E3E2-9E46-9136-827725EB2971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Bonnes Pratiques de laboratoire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/>
              <a:t>Conduite Générale</a:t>
            </a:r>
          </a:p>
          <a:p>
            <a:pPr lvl="1"/>
            <a:r>
              <a:rPr lang="fr-FR" sz="2400" dirty="0" smtClean="0"/>
              <a:t>Ne pas manger, boire, fumer et appliquer des produits cosmétiques au laboratoire. </a:t>
            </a:r>
          </a:p>
          <a:p>
            <a:pPr lvl="1"/>
            <a:r>
              <a:rPr lang="fr-FR" sz="2400" dirty="0" smtClean="0"/>
              <a:t>Ne pas garder des aliments ou de l’eau au laboratoire.</a:t>
            </a:r>
          </a:p>
          <a:p>
            <a:pPr lvl="1"/>
            <a:r>
              <a:rPr lang="fr-FR" sz="2400" dirty="0" smtClean="0">
                <a:cs typeface="Times New Roman" pitchFamily="18" charset="0"/>
              </a:rPr>
              <a:t>Les aiguilles utilisées ne doivent pas être courbées, cassées, ré-capuchonnées</a:t>
            </a:r>
            <a:r>
              <a:rPr lang="fr-FR" sz="2400" dirty="0" smtClean="0"/>
              <a:t> à la main</a:t>
            </a:r>
            <a:endParaRPr lang="fr-FR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4DCB9-60FD-D34C-8925-395A89907873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Bonnes Pratiques de laboratoire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/>
              <a:t>Mesures pour les souillures</a:t>
            </a:r>
          </a:p>
          <a:p>
            <a:pPr lvl="1"/>
            <a:r>
              <a:rPr lang="fr-FR" sz="2400" dirty="0" smtClean="0"/>
              <a:t>Formation</a:t>
            </a:r>
          </a:p>
          <a:p>
            <a:pPr lvl="1"/>
            <a:r>
              <a:rPr lang="fr-FR" sz="2400" dirty="0" smtClean="0"/>
              <a:t>Actions:</a:t>
            </a:r>
          </a:p>
          <a:p>
            <a:pPr lvl="2"/>
            <a:r>
              <a:rPr lang="fr-FR" dirty="0" smtClean="0"/>
              <a:t>Confiner le lieu</a:t>
            </a:r>
          </a:p>
          <a:p>
            <a:pPr lvl="2"/>
            <a:r>
              <a:rPr lang="fr-FR" dirty="0" smtClean="0"/>
              <a:t>Nettoyer selon les procédures</a:t>
            </a:r>
          </a:p>
          <a:p>
            <a:pPr lvl="2"/>
            <a:r>
              <a:rPr lang="fr-FR" dirty="0" smtClean="0"/>
              <a:t>Demander l’attention médicale</a:t>
            </a:r>
          </a:p>
          <a:p>
            <a:pPr lvl="2"/>
            <a:r>
              <a:rPr lang="fr-FR" dirty="0" smtClean="0"/>
              <a:t>Rapporter au responsable</a:t>
            </a:r>
          </a:p>
          <a:p>
            <a:pPr lvl="2"/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3008-D509-0B46-9D5A-9374982BA646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/>
              <a:t>Mesures d’étiquetage </a:t>
            </a:r>
          </a:p>
          <a:p>
            <a:endParaRPr lang="fr-FR" dirty="0" smtClean="0"/>
          </a:p>
          <a:p>
            <a:endParaRPr lang="fr-FR" dirty="0" smtClean="0"/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Lire les étiquettes et étiqueter les solutions</a:t>
            </a:r>
          </a:p>
          <a:p>
            <a:endParaRPr lang="fr-FR" sz="2400" b="1" dirty="0" smtClean="0"/>
          </a:p>
          <a:p>
            <a:r>
              <a:rPr lang="fr-FR" sz="2400" b="1" dirty="0"/>
              <a:t>Information sur les produits chimiques</a:t>
            </a:r>
          </a:p>
          <a:p>
            <a:pPr lvl="1"/>
            <a:r>
              <a:rPr lang="fr-FR" sz="2400" dirty="0"/>
              <a:t>Fiches techniques</a:t>
            </a:r>
          </a:p>
          <a:p>
            <a:pPr lvl="2"/>
            <a:r>
              <a:rPr lang="fr-FR" sz="2000" dirty="0"/>
              <a:t>Consulter toujours</a:t>
            </a:r>
          </a:p>
          <a:p>
            <a:pPr lvl="2"/>
            <a:r>
              <a:rPr lang="fr-FR" sz="2000" dirty="0"/>
              <a:t>Archiver </a:t>
            </a:r>
          </a:p>
          <a:p>
            <a:endParaRPr lang="fr-FR" sz="2400" b="1" dirty="0" smtClean="0"/>
          </a:p>
          <a:p>
            <a:endParaRPr lang="fr-FR" dirty="0" smtClean="0"/>
          </a:p>
        </p:txBody>
      </p:sp>
      <p:pic>
        <p:nvPicPr>
          <p:cNvPr id="4" name="Picture 6" descr="Fichier:Hazard E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7" y="2075175"/>
            <a:ext cx="1149424" cy="1011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ttp://upload.wikimedia.org/wikipedia/commons/thumb/0/06/Hazard_F.svg/120px-Hazard_F.svg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82616" y="2057399"/>
            <a:ext cx="1089665" cy="108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http://upload.wikimedia.org/wikipedia/commons/thumb/3/39/Hazard_T.svg/120px-Hazard_T.svg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1" y="2053286"/>
            <a:ext cx="1066800" cy="106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 descr="http://upload.wikimedia.org/wikipedia/commons/thumb/8/87/Hazard_C.svg/120px-Hazard_C.svg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0" y="20574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http://upload.wikimedia.org/wikipedia/commons/thumb/a/ad/Hazard_O.svg/120px-Hazard_O.svg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4600" y="2090192"/>
            <a:ext cx="1034008" cy="103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763960" y="3048000"/>
            <a:ext cx="988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200" smtClean="0"/>
              <a:t>Explosif</a:t>
            </a:r>
            <a:r>
              <a:rPr lang="fr-FR" sz="1200" smtClean="0">
                <a:latin typeface="Lucida Sans Unicode" pitchFamily="34" charset="0"/>
              </a:rPr>
              <a:t> (E)</a:t>
            </a:r>
            <a:endParaRPr lang="fr-FR" sz="1200">
              <a:latin typeface="Lucida Sans Unicode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 rot="10800000" flipV="1">
            <a:off x="2438401" y="3062344"/>
            <a:ext cx="11636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200" i="1" smtClean="0"/>
              <a:t>Comburant</a:t>
            </a:r>
            <a:r>
              <a:rPr lang="fr-FR" sz="900" smtClean="0"/>
              <a:t> (</a:t>
            </a:r>
            <a:r>
              <a:rPr lang="fr-FR" sz="900" b="1" smtClean="0"/>
              <a:t>O</a:t>
            </a:r>
            <a:r>
              <a:rPr lang="fr-FR" sz="900" smtClean="0"/>
              <a:t>)</a:t>
            </a:r>
            <a:endParaRPr lang="fr-FR" sz="9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 rot="10800000" flipV="1">
            <a:off x="3886200" y="3048000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200" i="1" smtClean="0"/>
              <a:t>Hautement inflammable</a:t>
            </a:r>
            <a:r>
              <a:rPr lang="fr-FR" sz="1200" smtClean="0"/>
              <a:t> (</a:t>
            </a:r>
            <a:r>
              <a:rPr lang="fr-FR" sz="1200" b="1" smtClean="0"/>
              <a:t>F</a:t>
            </a:r>
            <a:r>
              <a:rPr lang="fr-FR" sz="1200" smtClean="0"/>
              <a:t>) </a:t>
            </a:r>
            <a:endParaRPr lang="fr-FR" sz="1200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 rot="10800000" flipV="1">
            <a:off x="6017806" y="3048000"/>
            <a:ext cx="992594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200" i="1" smtClean="0"/>
              <a:t>Toxique (T)    </a:t>
            </a:r>
            <a:r>
              <a:rPr lang="fr-FR" sz="1200" smtClean="0"/>
              <a:t> </a:t>
            </a:r>
            <a:endParaRPr lang="fr-FR" sz="1200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 rot="10839699" flipV="1">
            <a:off x="7621555" y="3055782"/>
            <a:ext cx="13492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200" i="1" smtClean="0">
                <a:latin typeface="Lucida Sans Unicode" pitchFamily="34" charset="0"/>
              </a:rPr>
              <a:t>Corrosif</a:t>
            </a:r>
            <a:r>
              <a:rPr lang="fr-FR" sz="1200" smtClean="0">
                <a:latin typeface="Lucida Sans Unicode" pitchFamily="34" charset="0"/>
              </a:rPr>
              <a:t> (</a:t>
            </a:r>
            <a:r>
              <a:rPr lang="fr-FR" sz="1200" b="1" smtClean="0">
                <a:latin typeface="Lucida Sans Unicode" pitchFamily="34" charset="0"/>
              </a:rPr>
              <a:t>C</a:t>
            </a:r>
            <a:r>
              <a:rPr lang="fr-FR" sz="1200" smtClean="0">
                <a:latin typeface="Lucida Sans Unicode" pitchFamily="34" charset="0"/>
              </a:rPr>
              <a:t>)</a:t>
            </a:r>
            <a:endParaRPr lang="fr-FR" sz="1200">
              <a:latin typeface="Lucida Sans Unicode" pitchFamily="34" charset="0"/>
            </a:endParaRPr>
          </a:p>
        </p:txBody>
      </p:sp>
      <p:pic>
        <p:nvPicPr>
          <p:cNvPr id="15" name="Picture 2" descr="http://cdn2.hubspot.net/hub/245666/file-31754987-jpg/images/material-safety-data-sheet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4343400"/>
            <a:ext cx="2009775" cy="2257426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70F0-C260-D444-B7B6-95CBCE6F1217}" type="datetime1">
              <a:rPr lang="en-US" smtClean="0"/>
              <a:t>12/11/15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b="1" dirty="0" smtClean="0"/>
              <a:t>Mesures d’ingénierie</a:t>
            </a:r>
          </a:p>
          <a:p>
            <a:pPr lvl="1"/>
            <a:r>
              <a:rPr lang="fr-FR" sz="2400" dirty="0" smtClean="0"/>
              <a:t>Technologie et/ou appareils destinés à éliminer ou minimiser les expositions accidentelles au travailleurs de laboratoire </a:t>
            </a:r>
          </a:p>
          <a:p>
            <a:endParaRPr lang="fr-FR" dirty="0" smtClean="0"/>
          </a:p>
          <a:p>
            <a:r>
              <a:rPr lang="fr-FR" sz="2400" b="1" dirty="0" smtClean="0"/>
              <a:t>Vaccinations</a:t>
            </a:r>
          </a:p>
          <a:p>
            <a:pPr lvl="1"/>
            <a:r>
              <a:rPr lang="fr-FR" sz="2000" dirty="0" smtClean="0"/>
              <a:t>Identifier et faire les vaccinations nécessaires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b="30159"/>
          <a:stretch>
            <a:fillRect/>
          </a:stretch>
        </p:blipFill>
        <p:spPr bwMode="auto">
          <a:xfrm>
            <a:off x="7696200" y="2895600"/>
            <a:ext cx="799728" cy="7997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8" descr="Eye Wash Station"/>
          <p:cNvPicPr>
            <a:picLocks noChangeAspect="1" noChangeArrowheads="1"/>
          </p:cNvPicPr>
          <p:nvPr/>
        </p:nvPicPr>
        <p:blipFill>
          <a:blip r:embed="rId3" cstate="print"/>
          <a:srcRect l="11368" t="7715" r="11368" b="7715"/>
          <a:stretch>
            <a:fillRect/>
          </a:stretch>
        </p:blipFill>
        <p:spPr bwMode="auto">
          <a:xfrm>
            <a:off x="7772400" y="1447800"/>
            <a:ext cx="742010" cy="79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AutoShape 2" descr="Résultat de recherche d'images pour &quot;centrifugeuse laboratoi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48" name="AutoShape 4" descr="Résultat de recherche d'images pour &quot;centrifugeuse laboratoi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50" name="AutoShape 6" descr="Résultat de recherche d'images pour &quot;centrifugeuse laboratoi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154" name="AutoShape 2" descr="Résultat de recherche d'images pour &quot;vaccinati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9156" name="Picture 4" descr="http://img0.mxstatic.com/wallpapers/204e698864172fa783343642e287f29f_w1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4572000"/>
            <a:ext cx="2565608" cy="16002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4419600" y="6172200"/>
            <a:ext cx="3048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i="1" dirty="0" smtClean="0">
                <a:solidFill>
                  <a:schemeClr val="tx2"/>
                </a:solidFill>
              </a:rPr>
              <a:t>http://www.maxisciences.com/campagne-de-vaccination/wallpaper</a:t>
            </a:r>
            <a:endParaRPr lang="en-US" sz="800" i="1" dirty="0">
              <a:solidFill>
                <a:schemeClr val="tx2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6200-B484-2944-82EF-5F6CF7898153}" type="datetime1">
              <a:rPr lang="en-US" smtClean="0"/>
              <a:t>12/11/15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b="1" dirty="0" smtClean="0"/>
              <a:t>Affichage</a:t>
            </a:r>
            <a:endParaRPr lang="fr-FR" sz="2400" b="1" dirty="0" smtClean="0"/>
          </a:p>
          <a:p>
            <a:endParaRPr lang="fr-FR" sz="2400" b="1" dirty="0" smtClean="0"/>
          </a:p>
          <a:p>
            <a:endParaRPr lang="fr-FR" sz="2400" b="1" dirty="0"/>
          </a:p>
          <a:p>
            <a:endParaRPr lang="fr-FR" sz="2400" b="1" dirty="0" smtClean="0"/>
          </a:p>
          <a:p>
            <a:endParaRPr lang="fr-FR" sz="2400" b="1" dirty="0"/>
          </a:p>
          <a:p>
            <a:r>
              <a:rPr lang="fr-FR" sz="2400" b="1" dirty="0" smtClean="0"/>
              <a:t>Gestion </a:t>
            </a:r>
            <a:r>
              <a:rPr lang="fr-FR" sz="2400" b="1" dirty="0" smtClean="0"/>
              <a:t>des déchets</a:t>
            </a:r>
          </a:p>
          <a:p>
            <a:pPr lvl="1"/>
            <a:r>
              <a:rPr lang="fr-FR" sz="2000" dirty="0" smtClean="0"/>
              <a:t>Formation (initiale et continue)</a:t>
            </a:r>
          </a:p>
          <a:p>
            <a:pPr lvl="1"/>
            <a:r>
              <a:rPr lang="fr-FR" sz="2000" dirty="0" smtClean="0"/>
              <a:t>Equipement</a:t>
            </a:r>
          </a:p>
          <a:p>
            <a:pPr lvl="1"/>
            <a:r>
              <a:rPr lang="fr-FR" sz="2000" dirty="0" smtClean="0"/>
              <a:t>Suivi</a:t>
            </a:r>
          </a:p>
          <a:p>
            <a:pPr lvl="1"/>
            <a:endParaRPr lang="fr-FR" sz="2000" b="1" dirty="0"/>
          </a:p>
        </p:txBody>
      </p:sp>
      <p:pic>
        <p:nvPicPr>
          <p:cNvPr id="5" name="Picture 2" descr="Conteneurs Sharpsafe 1 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572000"/>
            <a:ext cx="1323109" cy="145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Unimed-Midwest Stick-On Biohazard Infectious Waste Bag - 2 mil Thickness - 100 per Box - Re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42672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C:\Users\doudou\Documents\Documents\PROJECTS\Imperial College\Pics\Transgenics Lab 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1676400"/>
            <a:ext cx="1676400" cy="22352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4516-BF19-2D41-9266-7E410CEB34B6}" type="datetime1">
              <a:rPr lang="en-US" smtClean="0"/>
              <a:t>12/11/15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b="1" dirty="0" smtClean="0"/>
              <a:t>Mesures </a:t>
            </a:r>
            <a:r>
              <a:rPr lang="fr-FR" sz="2400" b="1" dirty="0" smtClean="0"/>
              <a:t>d’harmonisation</a:t>
            </a:r>
            <a:endParaRPr lang="fr-FR" sz="2400" b="1" dirty="0" smtClean="0"/>
          </a:p>
          <a:p>
            <a:pPr lvl="1"/>
            <a:r>
              <a:rPr lang="fr-FR" sz="2400" dirty="0" smtClean="0"/>
              <a:t>Elaboration et validation des procédures opératoires standards</a:t>
            </a:r>
          </a:p>
          <a:p>
            <a:endParaRPr lang="fr-FR" dirty="0" smtClean="0"/>
          </a:p>
        </p:txBody>
      </p:sp>
      <p:pic>
        <p:nvPicPr>
          <p:cNvPr id="39940" name="Picture 4" descr="Résultat de recherche d'images pour &quot;Qualité au laboratoire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048000"/>
            <a:ext cx="2971800" cy="2718882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276600" y="5562600"/>
            <a:ext cx="20457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 smtClean="0">
                <a:solidFill>
                  <a:schemeClr val="tx2"/>
                </a:solidFill>
              </a:rPr>
              <a:t>http://www.ieslabo.com/fr/qualite.php</a:t>
            </a:r>
            <a:endParaRPr lang="en-US" sz="900" i="1" dirty="0">
              <a:solidFill>
                <a:schemeClr val="tx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A4A6-F0E2-7649-A90E-110F54904504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BSL4_suit_c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810000"/>
            <a:ext cx="2743200" cy="266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BSL1_co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219200"/>
            <a:ext cx="2895600" cy="297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Bonnes Pratiques de laboratoire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1752599"/>
          </a:xfrm>
        </p:spPr>
        <p:txBody>
          <a:bodyPr>
            <a:normAutofit fontScale="92500" lnSpcReduction="10000"/>
          </a:bodyPr>
          <a:lstStyle/>
          <a:p>
            <a:r>
              <a:rPr lang="fr-FR" sz="2400" b="1" dirty="0" smtClean="0"/>
              <a:t>Infrastructure</a:t>
            </a:r>
          </a:p>
          <a:p>
            <a:pPr lvl="1"/>
            <a:r>
              <a:rPr lang="fr-FR" sz="2000" b="1" dirty="0" smtClean="0"/>
              <a:t>Quatre niveaux de l’OMS</a:t>
            </a:r>
          </a:p>
          <a:p>
            <a:pPr lvl="2"/>
            <a:r>
              <a:rPr lang="fr-FR" sz="1600" b="1" dirty="0" smtClean="0"/>
              <a:t>BSL-1</a:t>
            </a:r>
          </a:p>
          <a:p>
            <a:pPr lvl="2"/>
            <a:r>
              <a:rPr lang="fr-FR" sz="1600" b="1" dirty="0" smtClean="0"/>
              <a:t>BSL-2</a:t>
            </a:r>
          </a:p>
          <a:p>
            <a:pPr lvl="2"/>
            <a:r>
              <a:rPr lang="fr-FR" sz="1600" b="1" dirty="0" smtClean="0"/>
              <a:t>BSL-3</a:t>
            </a:r>
          </a:p>
          <a:p>
            <a:pPr lvl="2"/>
            <a:r>
              <a:rPr lang="fr-FR" sz="1600" b="1" dirty="0" smtClean="0"/>
              <a:t>BSL-4</a:t>
            </a:r>
          </a:p>
          <a:p>
            <a:pPr lvl="1"/>
            <a:endParaRPr lang="fr-FR" sz="2400" dirty="0" smtClean="0"/>
          </a:p>
          <a:p>
            <a:pPr lvl="1"/>
            <a:endParaRPr lang="fr-FR" sz="2400" b="1" dirty="0"/>
          </a:p>
        </p:txBody>
      </p:sp>
      <p:pic>
        <p:nvPicPr>
          <p:cNvPr id="8" name="Picture 5" descr="BSL2_co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4165054"/>
            <a:ext cx="3048000" cy="269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BSL3_co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2286000"/>
            <a:ext cx="3127689" cy="27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505200" y="2514600"/>
            <a:ext cx="1524000" cy="258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BSL3  -  P3 -  L3</a:t>
            </a:r>
            <a:endParaRPr kumimoji="0" lang="fr-FR" sz="1400" b="1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858000" y="1447800"/>
            <a:ext cx="1524000" cy="258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BSL1  -  P1 -  L1</a:t>
            </a:r>
            <a:endParaRPr kumimoji="0" lang="fr-FR" sz="1400" b="1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400800" y="4343400"/>
            <a:ext cx="1524000" cy="258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BSL2  -  P2 -  L2</a:t>
            </a:r>
            <a:endParaRPr kumimoji="0" lang="fr-FR" sz="1400" b="1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8" descr="PHIL Image 7897"/>
          <p:cNvPicPr>
            <a:picLocks noChangeAspect="1" noChangeArrowheads="1"/>
          </p:cNvPicPr>
          <p:nvPr/>
        </p:nvPicPr>
        <p:blipFill>
          <a:blip r:embed="rId7" cstate="print"/>
          <a:srcRect l="24580"/>
          <a:stretch>
            <a:fillRect/>
          </a:stretch>
        </p:blipFill>
        <p:spPr bwMode="auto">
          <a:xfrm>
            <a:off x="0" y="5824673"/>
            <a:ext cx="1002727" cy="1033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838200" y="4038600"/>
            <a:ext cx="1524000" cy="258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BSL4  -  P4 -  L2</a:t>
            </a:r>
            <a:endParaRPr kumimoji="0" lang="fr-FR" sz="1400" b="1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638800" y="4267200"/>
            <a:ext cx="2819400" cy="2514600"/>
          </a:xfrm>
          <a:prstGeom prst="ellipse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FC10-1647-AA4A-97D3-F8F217E4F783}" type="datetime1">
              <a:rPr lang="en-US" smtClean="0"/>
              <a:t>12/11/15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mtClean="0"/>
              <a:t>Que gagnons-nous en appliquant les  bonnes pratiques? </a:t>
            </a:r>
            <a:endParaRPr lang="fr-FR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Protection du personnel</a:t>
            </a:r>
          </a:p>
          <a:p>
            <a:r>
              <a:rPr lang="fr-FR" dirty="0" smtClean="0"/>
              <a:t>Protection des personnes </a:t>
            </a:r>
            <a:r>
              <a:rPr lang="fr-FR" dirty="0" smtClean="0"/>
              <a:t>externes et de l’environnement</a:t>
            </a:r>
            <a:endParaRPr lang="fr-FR" dirty="0" smtClean="0"/>
          </a:p>
          <a:p>
            <a:r>
              <a:rPr lang="fr-FR" dirty="0" smtClean="0"/>
              <a:t>Protection des enchantions</a:t>
            </a:r>
          </a:p>
          <a:p>
            <a:r>
              <a:rPr lang="fr-FR" dirty="0" smtClean="0"/>
              <a:t>Harmonisation des procédures techniques</a:t>
            </a:r>
          </a:p>
          <a:p>
            <a:r>
              <a:rPr lang="fr-FR" dirty="0" smtClean="0"/>
              <a:t>Résultats fiables</a:t>
            </a:r>
            <a:endParaRPr lang="fr-FR" dirty="0"/>
          </a:p>
        </p:txBody>
      </p:sp>
      <p:sp>
        <p:nvSpPr>
          <p:cNvPr id="15364" name="AutoShape 4" descr="Résultat de recherche d'images pour &quot;laverie laboratoire aiguille souille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66" name="AutoShape 6" descr="Résultat de recherche d'images pour &quot;laverie laboratoire aiguille souille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5058" name="Picture 2" descr="http://www.uni.dz/media/images/contro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4343400"/>
            <a:ext cx="2286000" cy="226885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6CFE-1699-8A46-B690-8D7FF5C2E0EC}" type="datetime1">
              <a:rPr lang="en-US" smtClean="0"/>
              <a:t>12/11/15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4000" dirty="0"/>
              <a:t>Le pire ennemi de la santé de </a:t>
            </a:r>
            <a:r>
              <a:rPr lang="fr-FR" sz="4000" dirty="0" smtClean="0"/>
              <a:t>l’homme </a:t>
            </a:r>
            <a:r>
              <a:rPr lang="fr-FR" sz="4000" dirty="0"/>
              <a:t>dans un laboratoire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4495800"/>
          </a:xfrm>
        </p:spPr>
        <p:txBody>
          <a:bodyPr/>
          <a:lstStyle/>
          <a:p>
            <a:r>
              <a:rPr lang="fr-FR" dirty="0"/>
              <a:t>C’est l’homme lui même avec son conseiller le plus dangereux: Le fatalisme.</a:t>
            </a:r>
          </a:p>
          <a:p>
            <a:endParaRPr lang="fr-FR" dirty="0"/>
          </a:p>
          <a:p>
            <a:r>
              <a:rPr lang="fr-FR" dirty="0" err="1"/>
              <a:t>Ehhhh</a:t>
            </a:r>
            <a:r>
              <a:rPr lang="fr-FR" dirty="0"/>
              <a:t>! C’est Dieu qui nous sauve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4CED-4341-214C-B653-695ADEAA2C80}" type="datetime1">
              <a:rPr lang="en-US" smtClean="0"/>
              <a:t>12/11/15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 mot de la fin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 vous croyez au bon Dieu ou pas tout le monde est conscient que l’être humain contrôle moins de 50 % de sa vie. Entretenons donc le peu qui est sous notre contrôle.</a:t>
            </a:r>
          </a:p>
          <a:p>
            <a:endParaRPr lang="fr-FR" dirty="0"/>
          </a:p>
          <a:p>
            <a:r>
              <a:rPr lang="fr-FR" b="1" dirty="0">
                <a:solidFill>
                  <a:srgbClr val="FF9900"/>
                </a:solidFill>
              </a:rPr>
              <a:t>Evitons le fatalisme et faisons le petit geste qui peut nous sauver la vie!!!!!!!!!!!!!!!!!!!!!!!!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BB779-F00A-774E-9DEF-AF0D298C9A4F}" type="datetime1">
              <a:rPr lang="en-US" smtClean="0"/>
              <a:t>12/11/15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Remerciements</a:t>
            </a:r>
            <a:endParaRPr lang="fr-FR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55000" lnSpcReduction="20000"/>
          </a:bodyPr>
          <a:lstStyle/>
          <a:p>
            <a:r>
              <a:rPr lang="fr-FR" sz="4400" dirty="0" smtClean="0"/>
              <a:t>SYNAPHARM</a:t>
            </a:r>
          </a:p>
          <a:p>
            <a:r>
              <a:rPr lang="fr-FR" sz="4400" dirty="0" smtClean="0"/>
              <a:t>RESAOLAB</a:t>
            </a:r>
          </a:p>
          <a:p>
            <a:pPr lvl="1"/>
            <a:r>
              <a:rPr lang="fr-FR" sz="4400" dirty="0" smtClean="0"/>
              <a:t>Pr. Diallo Souleymane</a:t>
            </a:r>
          </a:p>
          <a:p>
            <a:pPr lvl="1"/>
            <a:r>
              <a:rPr lang="fr-FR" sz="4400" dirty="0" smtClean="0"/>
              <a:t>Diarra Seydou </a:t>
            </a:r>
          </a:p>
          <a:p>
            <a:r>
              <a:rPr lang="fr-FR" sz="4400" dirty="0" err="1" smtClean="0"/>
              <a:t>Agnes</a:t>
            </a:r>
            <a:r>
              <a:rPr lang="fr-FR" sz="4400" dirty="0" smtClean="0"/>
              <a:t> M. </a:t>
            </a:r>
            <a:r>
              <a:rPr lang="fr-FR" sz="4400" dirty="0" err="1" smtClean="0"/>
              <a:t>Guindo</a:t>
            </a:r>
            <a:endParaRPr lang="fr-FR" sz="4400" dirty="0" smtClean="0"/>
          </a:p>
          <a:p>
            <a:endParaRPr lang="fr-FR" dirty="0" smtClean="0"/>
          </a:p>
          <a:p>
            <a:endParaRPr lang="fr-FR" dirty="0" smtClean="0"/>
          </a:p>
          <a:p>
            <a:pPr lvl="1"/>
            <a:r>
              <a:rPr lang="fr-FR" b="1" dirty="0" smtClean="0"/>
              <a:t>Quelques </a:t>
            </a:r>
            <a:r>
              <a:rPr lang="fr-FR" b="1" dirty="0" smtClean="0"/>
              <a:t>références</a:t>
            </a:r>
            <a:endParaRPr lang="fr-FR" b="1" dirty="0" smtClean="0"/>
          </a:p>
          <a:p>
            <a:pPr lvl="2"/>
            <a:r>
              <a:rPr lang="fr-FR" i="1" dirty="0" smtClean="0"/>
              <a:t>Laboratoires d’analyses </a:t>
            </a:r>
            <a:r>
              <a:rPr lang="fr-FR" i="1" dirty="0" err="1" smtClean="0"/>
              <a:t>medicales</a:t>
            </a:r>
            <a:r>
              <a:rPr lang="fr-FR" i="1" dirty="0" smtClean="0"/>
              <a:t>. INRS. ED 6048. Septembre 2009</a:t>
            </a:r>
          </a:p>
          <a:p>
            <a:pPr lvl="2"/>
            <a:r>
              <a:rPr lang="fr-FR" i="1" dirty="0" smtClean="0"/>
              <a:t>Manuel de </a:t>
            </a:r>
            <a:r>
              <a:rPr lang="fr-FR" i="1" dirty="0" err="1" smtClean="0"/>
              <a:t>securité</a:t>
            </a:r>
            <a:r>
              <a:rPr lang="fr-FR" i="1" dirty="0" smtClean="0"/>
              <a:t> biologique en laboratoire. 3eme </a:t>
            </a:r>
            <a:r>
              <a:rPr lang="fr-FR" i="1" dirty="0" err="1" smtClean="0"/>
              <a:t>edition</a:t>
            </a:r>
            <a:r>
              <a:rPr lang="fr-FR" i="1" dirty="0" smtClean="0"/>
              <a:t>. OMS 2004</a:t>
            </a:r>
          </a:p>
          <a:p>
            <a:pPr lvl="2"/>
            <a:r>
              <a:rPr lang="fr-FR" i="1" dirty="0" smtClean="0"/>
              <a:t>Lignes directrices en </a:t>
            </a:r>
            <a:r>
              <a:rPr lang="fr-FR" i="1" dirty="0" err="1" smtClean="0"/>
              <a:t>matiere</a:t>
            </a:r>
            <a:r>
              <a:rPr lang="fr-FR" i="1" dirty="0" smtClean="0"/>
              <a:t> de </a:t>
            </a:r>
            <a:r>
              <a:rPr lang="fr-FR" i="1" dirty="0" err="1" smtClean="0"/>
              <a:t>biosecurite</a:t>
            </a:r>
            <a:r>
              <a:rPr lang="fr-FR" i="1" dirty="0" smtClean="0"/>
              <a:t> en laboratoire. Santé Canada. 2004 (version mise à jour sur internet)</a:t>
            </a:r>
          </a:p>
          <a:p>
            <a:pPr lvl="2"/>
            <a:r>
              <a:rPr lang="fr-FR" i="1" dirty="0" smtClean="0"/>
              <a:t>Pike RM. </a:t>
            </a:r>
            <a:r>
              <a:rPr lang="fr-FR" i="1" dirty="0" err="1" smtClean="0"/>
              <a:t>Past</a:t>
            </a:r>
            <a:r>
              <a:rPr lang="fr-FR" i="1" dirty="0" smtClean="0"/>
              <a:t> and </a:t>
            </a:r>
            <a:r>
              <a:rPr lang="fr-FR" i="1" dirty="0" err="1" smtClean="0"/>
              <a:t>present</a:t>
            </a:r>
            <a:r>
              <a:rPr lang="fr-FR" i="1" dirty="0" smtClean="0"/>
              <a:t> </a:t>
            </a:r>
            <a:r>
              <a:rPr lang="fr-FR" i="1" dirty="0" err="1" smtClean="0"/>
              <a:t>hazards</a:t>
            </a:r>
            <a:r>
              <a:rPr lang="fr-FR" i="1" dirty="0" smtClean="0"/>
              <a:t> of </a:t>
            </a:r>
            <a:r>
              <a:rPr lang="fr-FR" i="1" dirty="0" err="1" smtClean="0"/>
              <a:t>working</a:t>
            </a:r>
            <a:r>
              <a:rPr lang="fr-FR" i="1" dirty="0" smtClean="0"/>
              <a:t> </a:t>
            </a:r>
            <a:r>
              <a:rPr lang="fr-FR" i="1" dirty="0" err="1" smtClean="0"/>
              <a:t>with</a:t>
            </a:r>
            <a:r>
              <a:rPr lang="fr-FR" i="1" dirty="0" smtClean="0"/>
              <a:t> </a:t>
            </a:r>
            <a:r>
              <a:rPr lang="fr-FR" i="1" dirty="0" err="1" smtClean="0"/>
              <a:t>infectious</a:t>
            </a:r>
            <a:r>
              <a:rPr lang="fr-FR" i="1" dirty="0" smtClean="0"/>
              <a:t> agents. </a:t>
            </a:r>
            <a:r>
              <a:rPr lang="fr-FR" i="1" dirty="0" err="1" smtClean="0"/>
              <a:t>Arch</a:t>
            </a:r>
            <a:r>
              <a:rPr lang="fr-FR" i="1" dirty="0" smtClean="0"/>
              <a:t> </a:t>
            </a:r>
            <a:r>
              <a:rPr lang="fr-FR" i="1" dirty="0" err="1" smtClean="0"/>
              <a:t>Pathol</a:t>
            </a:r>
            <a:r>
              <a:rPr lang="fr-FR" i="1" dirty="0" smtClean="0"/>
              <a:t> </a:t>
            </a:r>
            <a:r>
              <a:rPr lang="fr-FR" i="1" dirty="0" err="1" smtClean="0"/>
              <a:t>Lab</a:t>
            </a:r>
            <a:r>
              <a:rPr lang="fr-FR" i="1" dirty="0" smtClean="0"/>
              <a:t> Med 1978; 102:333–6</a:t>
            </a:r>
          </a:p>
          <a:p>
            <a:pPr lvl="2"/>
            <a:r>
              <a:rPr lang="fr-FR" i="1" dirty="0" smtClean="0"/>
              <a:t>Pike RM. </a:t>
            </a:r>
            <a:r>
              <a:rPr lang="fr-FR" i="1" dirty="0" err="1" smtClean="0"/>
              <a:t>Laboratory-associated</a:t>
            </a:r>
            <a:r>
              <a:rPr lang="fr-FR" i="1" dirty="0" smtClean="0"/>
              <a:t> infections: incidence, </a:t>
            </a:r>
            <a:r>
              <a:rPr lang="fr-FR" i="1" dirty="0" err="1" smtClean="0"/>
              <a:t>fatalities</a:t>
            </a:r>
            <a:r>
              <a:rPr lang="fr-FR" i="1" dirty="0" smtClean="0"/>
              <a:t>, causes and </a:t>
            </a:r>
            <a:r>
              <a:rPr lang="fr-FR" i="1" dirty="0" err="1" smtClean="0"/>
              <a:t>prevention</a:t>
            </a:r>
            <a:r>
              <a:rPr lang="fr-FR" i="1" dirty="0" smtClean="0"/>
              <a:t>. </a:t>
            </a:r>
            <a:r>
              <a:rPr lang="fr-FR" i="1" dirty="0" err="1" smtClean="0"/>
              <a:t>Annu</a:t>
            </a:r>
            <a:r>
              <a:rPr lang="fr-FR" i="1" dirty="0" smtClean="0"/>
              <a:t> </a:t>
            </a:r>
            <a:r>
              <a:rPr lang="fr-FR" i="1" dirty="0" err="1" smtClean="0"/>
              <a:t>Rev</a:t>
            </a:r>
            <a:r>
              <a:rPr lang="fr-FR" i="1" dirty="0" smtClean="0"/>
              <a:t> </a:t>
            </a:r>
            <a:r>
              <a:rPr lang="fr-FR" i="1" dirty="0" err="1" smtClean="0"/>
              <a:t>Microbiol</a:t>
            </a:r>
            <a:r>
              <a:rPr lang="fr-FR" i="1" dirty="0" smtClean="0"/>
              <a:t> 1979; 33:41–66</a:t>
            </a:r>
          </a:p>
          <a:p>
            <a:pPr lvl="2"/>
            <a:r>
              <a:rPr lang="fr-FR" i="1" dirty="0" err="1" smtClean="0"/>
              <a:t>Kamaljit</a:t>
            </a:r>
            <a:r>
              <a:rPr lang="fr-FR" i="1" dirty="0" smtClean="0"/>
              <a:t> Singh </a:t>
            </a:r>
            <a:r>
              <a:rPr lang="fr-FR" i="1" dirty="0" err="1" smtClean="0"/>
              <a:t>Laboratory-Acquired</a:t>
            </a:r>
            <a:r>
              <a:rPr lang="fr-FR" i="1" dirty="0" smtClean="0"/>
              <a:t> Infections CID 2009:49 (1 July) • HEALTHCARE EPIDEMIOLOGY</a:t>
            </a:r>
          </a:p>
          <a:p>
            <a:pPr lvl="2"/>
            <a:r>
              <a:rPr lang="fr-FR" dirty="0" smtClean="0"/>
              <a:t>Sewell DL. </a:t>
            </a:r>
            <a:r>
              <a:rPr lang="fr-FR" dirty="0" err="1" smtClean="0"/>
              <a:t>Laboratory</a:t>
            </a:r>
            <a:r>
              <a:rPr lang="fr-FR" dirty="0" smtClean="0"/>
              <a:t> </a:t>
            </a:r>
            <a:r>
              <a:rPr lang="fr-FR" dirty="0" err="1" smtClean="0"/>
              <a:t>associated</a:t>
            </a:r>
            <a:r>
              <a:rPr lang="fr-FR" dirty="0" smtClean="0"/>
              <a:t> infections and </a:t>
            </a:r>
            <a:r>
              <a:rPr lang="fr-FR" dirty="0" err="1" smtClean="0"/>
              <a:t>biosafety</a:t>
            </a:r>
            <a:r>
              <a:rPr lang="fr-FR" dirty="0" smtClean="0"/>
              <a:t>. Clin </a:t>
            </a:r>
            <a:r>
              <a:rPr lang="fr-FR" dirty="0" err="1" smtClean="0"/>
              <a:t>Microbiol</a:t>
            </a:r>
            <a:r>
              <a:rPr lang="fr-FR" dirty="0" smtClean="0"/>
              <a:t> </a:t>
            </a:r>
            <a:r>
              <a:rPr lang="fr-FR" dirty="0" err="1" smtClean="0"/>
              <a:t>Rev</a:t>
            </a:r>
            <a:r>
              <a:rPr lang="fr-FR" dirty="0" smtClean="0"/>
              <a:t> 1995; 8:389–405</a:t>
            </a:r>
            <a:r>
              <a:rPr lang="fr-FR" b="1" dirty="0" smtClean="0"/>
              <a:t>.</a:t>
            </a:r>
            <a:endParaRPr lang="fr-FR" i="1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2485-8EFA-9641-9506-3E51E9663260}" type="datetime1">
              <a:rPr lang="en-US" smtClean="0"/>
              <a:t>12/11/15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FA6D4-C5FD-4525-8B96-3EAAD7B0C08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905000"/>
            <a:ext cx="8229600" cy="12588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Merci!</a:t>
            </a:r>
            <a:br>
              <a:rPr lang="en-US" dirty="0" smtClean="0"/>
            </a:br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05378-4283-F642-8BDF-3084AE2D66EA}" type="datetime1">
              <a:rPr lang="en-US" smtClean="0"/>
              <a:t>12/11/15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E15BB44-5C18-4501-85D0-382F10C2102A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3011" name="Picture 3" descr="C:\Users\doudou\AppData\Local\Microsoft\Windows\Temporary Internet Files\Content.IE5\JS2P8HJL\MC90043441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743200"/>
            <a:ext cx="182880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4621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1633</Words>
  <Application>Microsoft Macintosh PowerPoint</Application>
  <PresentationFormat>On-screen Show (4:3)</PresentationFormat>
  <Paragraphs>374</Paragraphs>
  <Slides>28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Photo Editor Photo</vt:lpstr>
      <vt:lpstr>Bonnes Pratiques de Laboratoire</vt:lpstr>
      <vt:lpstr>Pourquoi les bonnes pratiques au laboratoire?</vt:lpstr>
      <vt:lpstr>Pourquoi les bonnes pratiques au laboratoire?</vt:lpstr>
      <vt:lpstr>Pourquoi les bonnes pratiques au laboratoire?</vt:lpstr>
      <vt:lpstr>Pourquoi les bonnes pratiques au laboratoire?</vt:lpstr>
      <vt:lpstr>Pourquoi les bonnes pratiques au laboratoire?</vt:lpstr>
      <vt:lpstr>Pourquoi les bonnes pratiques au laboratoire?</vt:lpstr>
      <vt:lpstr>Pourquoi les bonnes pratiques au laboratoire?</vt:lpstr>
      <vt:lpstr>Pourquoi les bonnes pratiques au laboratoire?</vt:lpstr>
      <vt:lpstr>Pourquoi les bonnes pratiques au laboratoire?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Bonnes Pratiques de laboratoire</vt:lpstr>
      <vt:lpstr>Que gagnons-nous en appliquant les  bonnes pratiques? </vt:lpstr>
      <vt:lpstr>Le pire ennemi de la santé de l’homme dans un laboratoire</vt:lpstr>
      <vt:lpstr>Le mot de la fin</vt:lpstr>
      <vt:lpstr>Remerciements</vt:lpstr>
      <vt:lpstr>Merci! Questions</vt:lpstr>
    </vt:vector>
  </TitlesOfParts>
  <Company>NIIAID/NIH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Bonnes Pratiques de Laboratoire</dc:title>
  <dc:creator>doudou</dc:creator>
  <cp:lastModifiedBy>Coulibaly Mamadou</cp:lastModifiedBy>
  <cp:revision>48</cp:revision>
  <dcterms:created xsi:type="dcterms:W3CDTF">2015-12-10T12:22:38Z</dcterms:created>
  <dcterms:modified xsi:type="dcterms:W3CDTF">2015-12-12T08:45:41Z</dcterms:modified>
</cp:coreProperties>
</file>